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26"/>
  </p:notesMasterIdLst>
  <p:handoutMasterIdLst>
    <p:handoutMasterId r:id="rId27"/>
  </p:handoutMasterIdLst>
  <p:sldIdLst>
    <p:sldId id="256" r:id="rId9"/>
    <p:sldId id="877" r:id="rId10"/>
    <p:sldId id="261" r:id="rId11"/>
    <p:sldId id="878" r:id="rId12"/>
    <p:sldId id="885" r:id="rId13"/>
    <p:sldId id="891" r:id="rId14"/>
    <p:sldId id="257" r:id="rId15"/>
    <p:sldId id="892" r:id="rId16"/>
    <p:sldId id="881" r:id="rId17"/>
    <p:sldId id="887" r:id="rId18"/>
    <p:sldId id="888" r:id="rId19"/>
    <p:sldId id="886" r:id="rId20"/>
    <p:sldId id="883" r:id="rId21"/>
    <p:sldId id="889" r:id="rId22"/>
    <p:sldId id="893" r:id="rId23"/>
    <p:sldId id="894" r:id="rId24"/>
    <p:sldId id="268" r:id="rId25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97A6"/>
    <a:srgbClr val="F1666A"/>
    <a:srgbClr val="D9D9D9"/>
    <a:srgbClr val="053249"/>
    <a:srgbClr val="003249"/>
    <a:srgbClr val="335E6F"/>
    <a:srgbClr val="006196"/>
    <a:srgbClr val="6DCFF6"/>
    <a:srgbClr val="FFCC4E"/>
    <a:srgbClr val="76C8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5" autoAdjust="0"/>
    <p:restoredTop sz="85932" autoAdjust="0"/>
  </p:normalViewPr>
  <p:slideViewPr>
    <p:cSldViewPr snapToGrid="0">
      <p:cViewPr varScale="1">
        <p:scale>
          <a:sx n="107" d="100"/>
          <a:sy n="107" d="100"/>
        </p:scale>
        <p:origin x="156" y="150"/>
      </p:cViewPr>
      <p:guideLst>
        <p:guide orient="horz" pos="2160"/>
        <p:guide pos="38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6/5/2024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fr-FR" dirty="0"/>
              <a:t>https://api.openeo.org/1.2.0/#tag/EO-Data-Discovery/operation/describe-collection</a:t>
            </a:r>
            <a:endParaRPr dirty="0"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76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21" cy="4411047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8119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124a4efbac_0_2:notes"/>
          <p:cNvSpPr txBox="1">
            <a:spLocks noGrp="1"/>
          </p:cNvSpPr>
          <p:nvPr>
            <p:ph type="body" idx="1"/>
          </p:nvPr>
        </p:nvSpPr>
        <p:spPr>
          <a:xfrm>
            <a:off x="875831" y="4703994"/>
            <a:ext cx="5033700" cy="4410900"/>
          </a:xfrm>
          <a:prstGeom prst="rect">
            <a:avLst/>
          </a:prstGeom>
        </p:spPr>
        <p:txBody>
          <a:bodyPr spcFirstLastPara="1" wrap="square" lIns="86150" tIns="43075" rIns="86150" bIns="430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g2124a4efb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52400" y="735013"/>
            <a:ext cx="6553200" cy="3676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0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38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1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0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3.jp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35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34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13708B2C-83C9-4876-96B1-1CC09F31A16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61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704" y="3351588"/>
            <a:ext cx="11809731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48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For ESA Official Use Only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90A106D-F82D-4A4A-81C2-51E2F76FBD9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5">
            <a:extLst>
              <a:ext uri="{FF2B5EF4-FFF2-40B4-BE49-F238E27FC236}">
                <a16:creationId xmlns:a16="http://schemas.microsoft.com/office/drawing/2014/main" id="{F2382437-E20D-44CE-9678-6FC2D2C8FA21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CE642B03-0EF0-4B89-9C8B-4AEFAD3C07E1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99" name="Picture 98" descr="de.png">
              <a:extLst>
                <a:ext uri="{FF2B5EF4-FFF2-40B4-BE49-F238E27FC236}">
                  <a16:creationId xmlns:a16="http://schemas.microsoft.com/office/drawing/2014/main" id="{381BC98B-E672-46D5-8F8D-FEAC51F76B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0" name="Picture 99" descr="at.png">
              <a:extLst>
                <a:ext uri="{FF2B5EF4-FFF2-40B4-BE49-F238E27FC236}">
                  <a16:creationId xmlns:a16="http://schemas.microsoft.com/office/drawing/2014/main" id="{225A4733-107B-49BC-B524-DE83F36210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be.png">
              <a:extLst>
                <a:ext uri="{FF2B5EF4-FFF2-40B4-BE49-F238E27FC236}">
                  <a16:creationId xmlns:a16="http://schemas.microsoft.com/office/drawing/2014/main" id="{C8F0223E-DBAC-41CA-A47B-DF69C4F9D9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2" name="Picture 101" descr="dk.png">
              <a:extLst>
                <a:ext uri="{FF2B5EF4-FFF2-40B4-BE49-F238E27FC236}">
                  <a16:creationId xmlns:a16="http://schemas.microsoft.com/office/drawing/2014/main" id="{1BF745E5-AFED-4935-857B-C5E4FA6FBD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102" descr="es.png">
              <a:extLst>
                <a:ext uri="{FF2B5EF4-FFF2-40B4-BE49-F238E27FC236}">
                  <a16:creationId xmlns:a16="http://schemas.microsoft.com/office/drawing/2014/main" id="{0401DA19-7D39-407A-8231-56819BA126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ee.png">
              <a:extLst>
                <a:ext uri="{FF2B5EF4-FFF2-40B4-BE49-F238E27FC236}">
                  <a16:creationId xmlns:a16="http://schemas.microsoft.com/office/drawing/2014/main" id="{3DD10B99-0B54-43D6-8D68-531D5E79C5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5" name="Picture 104" descr="fi.png">
              <a:extLst>
                <a:ext uri="{FF2B5EF4-FFF2-40B4-BE49-F238E27FC236}">
                  <a16:creationId xmlns:a16="http://schemas.microsoft.com/office/drawing/2014/main" id="{2F36F73C-3580-45E1-9CE2-C1D417FE99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6" name="Picture 105" descr="fr.png">
              <a:extLst>
                <a:ext uri="{FF2B5EF4-FFF2-40B4-BE49-F238E27FC236}">
                  <a16:creationId xmlns:a16="http://schemas.microsoft.com/office/drawing/2014/main" id="{906737DA-0E2F-4F5D-B740-B54BAD2C8C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Picture 106" descr="gr.png">
              <a:extLst>
                <a:ext uri="{FF2B5EF4-FFF2-40B4-BE49-F238E27FC236}">
                  <a16:creationId xmlns:a16="http://schemas.microsoft.com/office/drawing/2014/main" id="{68A3DCFD-7BDE-4B6C-9D80-506777C19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8" name="Picture 107" descr="hu.png">
              <a:extLst>
                <a:ext uri="{FF2B5EF4-FFF2-40B4-BE49-F238E27FC236}">
                  <a16:creationId xmlns:a16="http://schemas.microsoft.com/office/drawing/2014/main" id="{CFB3CB32-72D0-4E9A-97A2-6137F76756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9" name="Picture 108" descr="ie.png">
              <a:extLst>
                <a:ext uri="{FF2B5EF4-FFF2-40B4-BE49-F238E27FC236}">
                  <a16:creationId xmlns:a16="http://schemas.microsoft.com/office/drawing/2014/main" id="{82F1D1F4-8AED-4290-8402-C7C14DD598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0" name="Picture 109" descr="it.png">
              <a:extLst>
                <a:ext uri="{FF2B5EF4-FFF2-40B4-BE49-F238E27FC236}">
                  <a16:creationId xmlns:a16="http://schemas.microsoft.com/office/drawing/2014/main" id="{F421F4B2-704B-4865-8B0C-0F8CA756F7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1" name="Picture 110" descr="lu.png">
              <a:extLst>
                <a:ext uri="{FF2B5EF4-FFF2-40B4-BE49-F238E27FC236}">
                  <a16:creationId xmlns:a16="http://schemas.microsoft.com/office/drawing/2014/main" id="{989E3DFA-89E6-49E0-BA29-AC115F09AE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2" name="Picture 111" descr="no.png">
              <a:extLst>
                <a:ext uri="{FF2B5EF4-FFF2-40B4-BE49-F238E27FC236}">
                  <a16:creationId xmlns:a16="http://schemas.microsoft.com/office/drawing/2014/main" id="{A5A97D08-BE88-47B1-BC4C-B1EB289C72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3" name="Picture 112" descr="nl.png">
              <a:extLst>
                <a:ext uri="{FF2B5EF4-FFF2-40B4-BE49-F238E27FC236}">
                  <a16:creationId xmlns:a16="http://schemas.microsoft.com/office/drawing/2014/main" id="{000EEC71-A38B-415E-83FA-C396EABF1D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4" name="Picture 113" descr="pl.png">
              <a:extLst>
                <a:ext uri="{FF2B5EF4-FFF2-40B4-BE49-F238E27FC236}">
                  <a16:creationId xmlns:a16="http://schemas.microsoft.com/office/drawing/2014/main" id="{1ACF67EA-567D-4EE0-8CC8-414BA5E221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5" name="Picture 114" descr="pt.png">
              <a:extLst>
                <a:ext uri="{FF2B5EF4-FFF2-40B4-BE49-F238E27FC236}">
                  <a16:creationId xmlns:a16="http://schemas.microsoft.com/office/drawing/2014/main" id="{080291BD-06C6-488E-9A56-3E69D0711B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6" name="Picture 115" descr="cz.png">
              <a:extLst>
                <a:ext uri="{FF2B5EF4-FFF2-40B4-BE49-F238E27FC236}">
                  <a16:creationId xmlns:a16="http://schemas.microsoft.com/office/drawing/2014/main" id="{6EDC5F26-E7C6-4A61-BC78-1462C66C16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7" name="Picture 116" descr="ro.png">
              <a:extLst>
                <a:ext uri="{FF2B5EF4-FFF2-40B4-BE49-F238E27FC236}">
                  <a16:creationId xmlns:a16="http://schemas.microsoft.com/office/drawing/2014/main" id="{57809487-789E-47BB-AA8E-1F8C20F171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8" name="Picture 117" descr="se.png">
              <a:extLst>
                <a:ext uri="{FF2B5EF4-FFF2-40B4-BE49-F238E27FC236}">
                  <a16:creationId xmlns:a16="http://schemas.microsoft.com/office/drawing/2014/main" id="{6AEDE687-336C-48B5-BFA7-774CCF8A7B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9" name="Picture 118" descr="ch.png">
              <a:extLst>
                <a:ext uri="{FF2B5EF4-FFF2-40B4-BE49-F238E27FC236}">
                  <a16:creationId xmlns:a16="http://schemas.microsoft.com/office/drawing/2014/main" id="{765B3246-3398-44E5-8782-0EC0C94739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0" name="Picture 119" descr="uk.png">
              <a:extLst>
                <a:ext uri="{FF2B5EF4-FFF2-40B4-BE49-F238E27FC236}">
                  <a16:creationId xmlns:a16="http://schemas.microsoft.com/office/drawing/2014/main" id="{B7A54B29-29A4-4216-BDCB-B892344F4C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BD10A5D6-9438-4E29-80B5-DC496C46D2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950D8082-BDE6-48BC-8317-0D4C3C44D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23" name="Picture 122" descr="ca.png">
              <a:extLst>
                <a:ext uri="{FF2B5EF4-FFF2-40B4-BE49-F238E27FC236}">
                  <a16:creationId xmlns:a16="http://schemas.microsoft.com/office/drawing/2014/main" id="{3FA38A6C-E219-4F65-80C0-7E329F7D3A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si.png">
              <a:extLst>
                <a:ext uri="{FF2B5EF4-FFF2-40B4-BE49-F238E27FC236}">
                  <a16:creationId xmlns:a16="http://schemas.microsoft.com/office/drawing/2014/main" id="{EA3E719E-4A8D-4153-9BDC-6D274C09D1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229200" cy="6878925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1" y="-2"/>
            <a:ext cx="12225338" cy="6878925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869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dirty="0" err="1"/>
              <a:t>SubTitle</a:t>
            </a:r>
            <a:endParaRPr lang="en-GB" noProof="0" dirty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26000" y="3351588"/>
            <a:ext cx="118656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320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 dirty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65" name="Picture 5">
            <a:extLst>
              <a:ext uri="{FF2B5EF4-FFF2-40B4-BE49-F238E27FC236}">
                <a16:creationId xmlns:a16="http://schemas.microsoft.com/office/drawing/2014/main" id="{BBC9EEE5-B210-445C-81EF-FEA569E56083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0BDEE793-43F4-4A4F-BF0B-ADE99A6B95DA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6B75858F-9A67-41AA-8B94-F6B4B7AAF31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70A516BE-5CC6-4CE9-853F-31AEC336A0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203FB4ED-F3AB-494D-862E-A8696D16B7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4DE526DA-3481-446A-A732-98C859DCAB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D697FC77-812D-4172-A2ED-06CB6B4A92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42258044-A537-45EF-BA18-8D5B89EF71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F47E81A8-68FF-44CA-902D-07EB98CDAE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1EAD1F-6E3E-4517-925A-1B5C889209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D1B93C23-991F-494B-BDE7-D89CFBBFF6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ADEDA91F-B42F-427D-89BB-3C1A49263B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69A2BB63-BAF0-40C4-AD9C-10D83E1B0FC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F3B8823B-3FE6-48FB-8FD3-17F8F6BB6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E1DDA7F3-6A6D-4848-9BE9-DE1B487025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B10F78CA-487C-423E-84DC-EF5A1DB224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75F92B42-7A10-4C91-9DB1-180E4FFD79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264146D2-CAAA-4F82-B2C0-B0939A650A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B68EB404-158C-4653-9050-1BB2E937D2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CA0747A2-2A55-4B44-99F0-5940853698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13221147-EE6A-4598-8796-60356638B1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0D10A43-DDF4-4D36-B1FC-63DCC84F1B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3A0ACA4A-31E0-4EF7-9E21-35C445CC4B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6486F896-C692-4036-82DC-F23CE9857C9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2EC3C40A-F150-4487-9F1F-147F7CDF9A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F0EC0F78-6C83-44D6-AE54-0B212F99CB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00" name="Picture 99" descr="ca.png">
              <a:extLst>
                <a:ext uri="{FF2B5EF4-FFF2-40B4-BE49-F238E27FC236}">
                  <a16:creationId xmlns:a16="http://schemas.microsoft.com/office/drawing/2014/main" id="{473A4F5B-6675-4E40-9FFC-20B1CC23FB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1" name="Picture 100" descr="si.png">
              <a:extLst>
                <a:ext uri="{FF2B5EF4-FFF2-40B4-BE49-F238E27FC236}">
                  <a16:creationId xmlns:a16="http://schemas.microsoft.com/office/drawing/2014/main" id="{AAC5C742-AE53-4BA6-86AB-FDFE5EB69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D03D16-060D-4760-9512-2863FE01A68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26AA14-B9DD-4FF8-8B2B-689FEBBACA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DE0A18-E398-40EE-9B5C-EFF1AB1879B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4FC899-091E-48CC-B4A2-B442B733582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 dirty="0"/>
              <a:t>Click to edit </a:t>
            </a:r>
            <a:r>
              <a:rPr lang="en-GB" noProof="0" dirty="0"/>
              <a:t>Master</a:t>
            </a:r>
            <a:r>
              <a:rPr lang="en-US" noProof="0" dirty="0"/>
              <a:t> text styles</a:t>
            </a:r>
          </a:p>
          <a:p>
            <a:pPr lvl="1"/>
            <a:r>
              <a:rPr lang="en-GB" noProof="0" dirty="0"/>
              <a:t>Second</a:t>
            </a:r>
            <a:r>
              <a:rPr lang="en-US" noProof="0" dirty="0"/>
              <a:t> level</a:t>
            </a:r>
          </a:p>
          <a:p>
            <a:pPr lvl="2"/>
            <a:r>
              <a:rPr lang="en-US" noProof="0" dirty="0"/>
              <a:t>Third </a:t>
            </a:r>
            <a:r>
              <a:rPr lang="en-GB" noProof="0" dirty="0"/>
              <a:t>level</a:t>
            </a:r>
          </a:p>
          <a:p>
            <a:pPr lvl="3"/>
            <a:r>
              <a:rPr lang="en-GB" noProof="0" dirty="0"/>
              <a:t>Fourth</a:t>
            </a:r>
            <a:r>
              <a:rPr lang="en-US" noProof="0" dirty="0"/>
              <a:t> level</a:t>
            </a:r>
          </a:p>
          <a:p>
            <a:pPr lvl="4"/>
            <a:r>
              <a:rPr lang="en-GB" noProof="0" dirty="0"/>
              <a:t>Fifth</a:t>
            </a:r>
            <a:r>
              <a:rPr lang="en-US" noProof="0" dirty="0"/>
              <a:t> level</a:t>
            </a:r>
            <a:endParaRPr lang="en-GB" noProof="0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FE92DEE-E179-466F-A2E3-A937D4BD20BC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69D56B-45C7-41CE-AF85-CFBD7346FBE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993C77-CBED-4B2B-A114-59C4D8D6CE9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86A34-E450-424B-A07C-89D1870D3D2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369664" y="0"/>
            <a:ext cx="125950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30978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1AD377-1350-4EFA-894B-5CEA5EA7AA40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67F11124-82EC-4269-B097-AA13626176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EE444F-6605-400F-BF7E-C6FB5D4308C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20DA465-76C5-4858-B030-FBB9CA538CD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5">
            <a:extLst>
              <a:ext uri="{FF2B5EF4-FFF2-40B4-BE49-F238E27FC236}">
                <a16:creationId xmlns:a16="http://schemas.microsoft.com/office/drawing/2014/main" id="{F46AEE21-774A-4AB5-ADC4-A6979F397CFE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62DEE40-2A6F-48B4-B614-F9FFD314DAD6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121" name="Picture 120" descr="de.png">
              <a:extLst>
                <a:ext uri="{FF2B5EF4-FFF2-40B4-BE49-F238E27FC236}">
                  <a16:creationId xmlns:a16="http://schemas.microsoft.com/office/drawing/2014/main" id="{A970B62A-0203-4A19-A455-F20B73D59B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2" name="Picture 121" descr="at.png">
              <a:extLst>
                <a:ext uri="{FF2B5EF4-FFF2-40B4-BE49-F238E27FC236}">
                  <a16:creationId xmlns:a16="http://schemas.microsoft.com/office/drawing/2014/main" id="{2118AA6D-2BA2-4486-A409-BE12E03391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3" name="Picture 122" descr="be.png">
              <a:extLst>
                <a:ext uri="{FF2B5EF4-FFF2-40B4-BE49-F238E27FC236}">
                  <a16:creationId xmlns:a16="http://schemas.microsoft.com/office/drawing/2014/main" id="{910F3EC6-2D46-4307-8994-5D4E9146B9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123" descr="dk.png">
              <a:extLst>
                <a:ext uri="{FF2B5EF4-FFF2-40B4-BE49-F238E27FC236}">
                  <a16:creationId xmlns:a16="http://schemas.microsoft.com/office/drawing/2014/main" id="{279315D7-7027-46F2-8BB6-616A1A63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5" name="Picture 124" descr="es.png">
              <a:extLst>
                <a:ext uri="{FF2B5EF4-FFF2-40B4-BE49-F238E27FC236}">
                  <a16:creationId xmlns:a16="http://schemas.microsoft.com/office/drawing/2014/main" id="{2DC21960-D345-4761-90DF-C265D8FC9B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6" name="Picture 125" descr="ee.png">
              <a:extLst>
                <a:ext uri="{FF2B5EF4-FFF2-40B4-BE49-F238E27FC236}">
                  <a16:creationId xmlns:a16="http://schemas.microsoft.com/office/drawing/2014/main" id="{AE732C6B-6E77-4297-AB9C-876958CFC4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7" name="Picture 126" descr="fi.png">
              <a:extLst>
                <a:ext uri="{FF2B5EF4-FFF2-40B4-BE49-F238E27FC236}">
                  <a16:creationId xmlns:a16="http://schemas.microsoft.com/office/drawing/2014/main" id="{88E809BD-3DCE-4D00-80F9-6E4F8ADF7CD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8" name="Picture 127" descr="fr.png">
              <a:extLst>
                <a:ext uri="{FF2B5EF4-FFF2-40B4-BE49-F238E27FC236}">
                  <a16:creationId xmlns:a16="http://schemas.microsoft.com/office/drawing/2014/main" id="{A08EF01A-0FFE-4318-A5B8-BCD112CEF2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9" name="Picture 128" descr="gr.png">
              <a:extLst>
                <a:ext uri="{FF2B5EF4-FFF2-40B4-BE49-F238E27FC236}">
                  <a16:creationId xmlns:a16="http://schemas.microsoft.com/office/drawing/2014/main" id="{59E0B1D7-1A7A-4B91-9F22-40878A373E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0" name="Picture 129" descr="hu.png">
              <a:extLst>
                <a:ext uri="{FF2B5EF4-FFF2-40B4-BE49-F238E27FC236}">
                  <a16:creationId xmlns:a16="http://schemas.microsoft.com/office/drawing/2014/main" id="{28891A48-D5B6-4788-8B1F-E988F7E6AD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1" name="Picture 130" descr="ie.png">
              <a:extLst>
                <a:ext uri="{FF2B5EF4-FFF2-40B4-BE49-F238E27FC236}">
                  <a16:creationId xmlns:a16="http://schemas.microsoft.com/office/drawing/2014/main" id="{769D02BD-EE9A-4A79-8AD6-9EA0337CB1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2" name="Picture 131" descr="it.png">
              <a:extLst>
                <a:ext uri="{FF2B5EF4-FFF2-40B4-BE49-F238E27FC236}">
                  <a16:creationId xmlns:a16="http://schemas.microsoft.com/office/drawing/2014/main" id="{45A7C867-FE7D-4AF0-A116-BC26BEAB11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3" name="Picture 132" descr="lu.png">
              <a:extLst>
                <a:ext uri="{FF2B5EF4-FFF2-40B4-BE49-F238E27FC236}">
                  <a16:creationId xmlns:a16="http://schemas.microsoft.com/office/drawing/2014/main" id="{F043634E-08BA-45EB-AF36-C217301247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4" name="Picture 133" descr="no.png">
              <a:extLst>
                <a:ext uri="{FF2B5EF4-FFF2-40B4-BE49-F238E27FC236}">
                  <a16:creationId xmlns:a16="http://schemas.microsoft.com/office/drawing/2014/main" id="{8F83A6EA-60BE-449A-BE15-F7171AF6DBB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5" name="Picture 134" descr="nl.png">
              <a:extLst>
                <a:ext uri="{FF2B5EF4-FFF2-40B4-BE49-F238E27FC236}">
                  <a16:creationId xmlns:a16="http://schemas.microsoft.com/office/drawing/2014/main" id="{5C53ADEC-5298-435F-9085-28BC66C778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6" name="Picture 135" descr="pl.png">
              <a:extLst>
                <a:ext uri="{FF2B5EF4-FFF2-40B4-BE49-F238E27FC236}">
                  <a16:creationId xmlns:a16="http://schemas.microsoft.com/office/drawing/2014/main" id="{276E3270-CC55-41C4-BFD3-1780C5D760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7" name="Picture 136" descr="pt.png">
              <a:extLst>
                <a:ext uri="{FF2B5EF4-FFF2-40B4-BE49-F238E27FC236}">
                  <a16:creationId xmlns:a16="http://schemas.microsoft.com/office/drawing/2014/main" id="{410F4D53-E973-43D1-B451-43DE79BFD5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8" name="Picture 137" descr="cz.png">
              <a:extLst>
                <a:ext uri="{FF2B5EF4-FFF2-40B4-BE49-F238E27FC236}">
                  <a16:creationId xmlns:a16="http://schemas.microsoft.com/office/drawing/2014/main" id="{47413069-E476-4EA7-BFEB-82383ADA32F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9" name="Picture 138" descr="ro.png">
              <a:extLst>
                <a:ext uri="{FF2B5EF4-FFF2-40B4-BE49-F238E27FC236}">
                  <a16:creationId xmlns:a16="http://schemas.microsoft.com/office/drawing/2014/main" id="{0611F224-68EE-4B38-8DDF-874AA3F9B49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0" name="Picture 139" descr="se.png">
              <a:extLst>
                <a:ext uri="{FF2B5EF4-FFF2-40B4-BE49-F238E27FC236}">
                  <a16:creationId xmlns:a16="http://schemas.microsoft.com/office/drawing/2014/main" id="{77B092B8-38B2-4D25-BC43-B0AE871D9F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1" name="Picture 140" descr="ch.png">
              <a:extLst>
                <a:ext uri="{FF2B5EF4-FFF2-40B4-BE49-F238E27FC236}">
                  <a16:creationId xmlns:a16="http://schemas.microsoft.com/office/drawing/2014/main" id="{08EEFAF5-09B6-479C-AACD-9EDAE9A11B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2" name="Picture 141" descr="uk.png">
              <a:extLst>
                <a:ext uri="{FF2B5EF4-FFF2-40B4-BE49-F238E27FC236}">
                  <a16:creationId xmlns:a16="http://schemas.microsoft.com/office/drawing/2014/main" id="{B3C491C5-2561-4BBA-9E30-8910CC5C9C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1A87645F-DA8D-4EBE-90AE-0C0110F2E7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144" name="Picture 143">
              <a:extLst>
                <a:ext uri="{FF2B5EF4-FFF2-40B4-BE49-F238E27FC236}">
                  <a16:creationId xmlns:a16="http://schemas.microsoft.com/office/drawing/2014/main" id="{EAECBD0D-E692-4C4E-AB5C-2D881A4C4A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145" name="Picture 144" descr="ca.png">
              <a:extLst>
                <a:ext uri="{FF2B5EF4-FFF2-40B4-BE49-F238E27FC236}">
                  <a16:creationId xmlns:a16="http://schemas.microsoft.com/office/drawing/2014/main" id="{EB46C3C7-C174-477F-B584-AC79193E18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6" name="Picture 145" descr="si.png">
              <a:extLst>
                <a:ext uri="{FF2B5EF4-FFF2-40B4-BE49-F238E27FC236}">
                  <a16:creationId xmlns:a16="http://schemas.microsoft.com/office/drawing/2014/main" id="{C5479B25-6EEF-4101-9A61-1E42A09C76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0103AB9D-4033-450F-9AFB-12010B6E63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3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2" y="0"/>
            <a:ext cx="12225339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75813CB-4394-43D3-A6B9-ACE26136B241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25E3871-9DD3-4380-BBB0-9E0A8BFDF55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663393E8-7604-477C-92ED-F503CA6D7EE9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684BDC99-C1D9-4528-A72A-2D4001C96AA0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034AC13-1EEF-41F8-AE58-AFAE5F7BE0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664F28BA-7502-421D-B101-5362E71CF6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C140489-71A9-4BF7-A35B-69576525CB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A7D51D07-2CB5-4767-9EA3-39B6419627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2EEC56CB-024A-423E-B9CF-FE0DB32565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D6401585-748D-4FDB-BDD1-D6A1EA5E2C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2CACA929-FD02-440D-B59F-0496A18844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DAED9F16-79ED-4941-933F-F3740433FF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C7EC3B9F-9E65-4BDC-865F-892967AA0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D7B2CE5-AF57-438B-BCEB-36D98E8052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FACE792E-4573-4359-BDDC-A6BEBFC2D2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FE1E0052-6DA8-4408-9233-8DE651EAC3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D4C18404-1A13-45B2-B6BB-81B0EDEAC9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A2DDEEF-D0DD-4A9E-998C-27AADF7347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A0872AC7-5F0A-4D43-BEF0-E0AB690C4C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642FEDC5-EB8D-4421-8869-C754AECD63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49D0D463-5E2E-423D-9110-F1B60BED03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D1E35DDC-73DD-4F6B-9DDF-DAB91501E0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3BA2EC76-AFDC-42C5-BF4B-6B0FC83FB2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D4E95AA9-6EC6-4472-8BE0-C2F3861602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AF7320CB-BE31-4CAF-AA55-0770745B63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AE392A63-49C8-4DD0-8BC8-5580D30E18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31A6A25C-BDCE-49B8-8D55-B39E4FC25A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C71BA6F-62C8-4F62-B8FE-1A463E23FD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E9C5BA1B-5C5C-4AED-B62D-C637E61669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8F61DC0C-D87B-4D08-B5DB-B5333F0BF3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DA398890-117D-44A3-97A3-567CB60E6D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33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880B0D-A6A8-4687-98E2-A96E60FA37A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9C1B0E-6D53-4CDD-9145-B0B42CF57C06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AFACDF93-324D-4973-8C62-633313B491BB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20B608CC-E0F9-4779-9AC6-06A367DE2F53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F9C6EEFA-6BCB-4E3E-880B-C5B2DB7F97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A5606F9E-4319-426C-96D1-2D5341885E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DED832C4-6088-4FFB-8ECA-FD4E929CAA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62AEC6D8-B870-4117-B358-175425CA50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41D08CB4-B449-4D19-8CCD-FB42AC198F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B344F443-BE5B-4A1E-AA59-7DE67A4BB9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C934B2EE-C381-4C32-A9EC-040C7060EC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388D48A0-8125-47CF-A5B7-70C65117BD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26D04D9B-A7C7-4799-9A44-F4B84AD15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828CD3BF-49D7-4096-8AF4-26F30291E6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BFFDA44D-6337-4A3C-819B-C825C4CD9C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9D5C03EF-4597-48C6-8948-1A2FE56D763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9ECEB9F5-B5E5-4C73-B7BF-2DFC30CDBA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5487C849-3C79-4C8C-93AE-7AB9C0BFA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6A104906-460B-4ABF-9D57-E03E0A4EC1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FB8C829C-CDEA-43E2-B5FA-1375ED8969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1B3F36C1-6B11-4BD3-B1E5-BD0EEFC0CF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55A631C1-8E68-4419-9FD4-76651480A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DDD891B4-7647-423A-AEA4-FB0EA340BE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ACE07E2F-6C2A-4C0A-9820-08FC5D5934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48FF3F93-B84A-487C-A32D-80ABF0BD05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15C9E237-0ACB-484E-B8B5-25A5BF5DBB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92A442F4-46A5-406C-99C6-FDFF991F47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A0575BFF-BED3-454F-A6DD-A52CFBCC39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6E8D3617-6BA0-48D3-82CA-46645EBA5E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027F2BBC-FE31-4DE5-894E-421DD73A22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47A283E-2E94-448F-92E5-2474B249800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A4415C-3223-40AA-9C39-316146802F9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 dirty="0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74DA607-7660-4BC3-BE10-CE82F2344A7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77314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 dirty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8.png"/><Relationship Id="rId26" Type="http://schemas.openxmlformats.org/officeDocument/2006/relationships/image" Target="../media/image16.png"/><Relationship Id="rId39" Type="http://schemas.openxmlformats.org/officeDocument/2006/relationships/image" Target="../media/image29.png"/><Relationship Id="rId21" Type="http://schemas.openxmlformats.org/officeDocument/2006/relationships/image" Target="../media/image11.png"/><Relationship Id="rId34" Type="http://schemas.openxmlformats.org/officeDocument/2006/relationships/image" Target="../media/image24.png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5" Type="http://schemas.openxmlformats.org/officeDocument/2006/relationships/image" Target="../media/image15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24" Type="http://schemas.openxmlformats.org/officeDocument/2006/relationships/image" Target="../media/image14.png"/><Relationship Id="rId32" Type="http://schemas.openxmlformats.org/officeDocument/2006/relationships/image" Target="../media/image22.png"/><Relationship Id="rId37" Type="http://schemas.openxmlformats.org/officeDocument/2006/relationships/image" Target="../media/image27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23" Type="http://schemas.openxmlformats.org/officeDocument/2006/relationships/image" Target="../media/image13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9" Type="http://schemas.openxmlformats.org/officeDocument/2006/relationships/image" Target="../media/image9.png"/><Relationship Id="rId31" Type="http://schemas.openxmlformats.org/officeDocument/2006/relationships/image" Target="../media/image2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Relationship Id="rId27" Type="http://schemas.openxmlformats.org/officeDocument/2006/relationships/image" Target="../media/image17.pn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26" Type="http://schemas.openxmlformats.org/officeDocument/2006/relationships/image" Target="../media/image19.png"/><Relationship Id="rId21" Type="http://schemas.openxmlformats.org/officeDocument/2006/relationships/image" Target="../media/image14.png"/><Relationship Id="rId34" Type="http://schemas.openxmlformats.org/officeDocument/2006/relationships/image" Target="../media/image27.emf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5" Type="http://schemas.openxmlformats.org/officeDocument/2006/relationships/image" Target="../media/image18.png"/><Relationship Id="rId3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29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4.png"/><Relationship Id="rId24" Type="http://schemas.openxmlformats.org/officeDocument/2006/relationships/image" Target="../media/image17.png"/><Relationship Id="rId32" Type="http://schemas.openxmlformats.org/officeDocument/2006/relationships/image" Target="../media/image25.png"/><Relationship Id="rId37" Type="http://schemas.openxmlformats.org/officeDocument/2006/relationships/image" Target="../media/image37.png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28" Type="http://schemas.openxmlformats.org/officeDocument/2006/relationships/image" Target="../media/image21.png"/><Relationship Id="rId36" Type="http://schemas.openxmlformats.org/officeDocument/2006/relationships/image" Target="../media/image29.png"/><Relationship Id="rId10" Type="http://schemas.openxmlformats.org/officeDocument/2006/relationships/image" Target="../media/image36.png"/><Relationship Id="rId19" Type="http://schemas.openxmlformats.org/officeDocument/2006/relationships/image" Target="../media/image12.png"/><Relationship Id="rId31" Type="http://schemas.openxmlformats.org/officeDocument/2006/relationships/image" Target="../media/image24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Relationship Id="rId14" Type="http://schemas.openxmlformats.org/officeDocument/2006/relationships/image" Target="../media/image7.png"/><Relationship Id="rId22" Type="http://schemas.openxmlformats.org/officeDocument/2006/relationships/image" Target="../media/image15.png"/><Relationship Id="rId27" Type="http://schemas.openxmlformats.org/officeDocument/2006/relationships/image" Target="../media/image20.png"/><Relationship Id="rId30" Type="http://schemas.openxmlformats.org/officeDocument/2006/relationships/image" Target="../media/image23.png"/><Relationship Id="rId35" Type="http://schemas.openxmlformats.org/officeDocument/2006/relationships/image" Target="../media/image28.png"/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theme" Target="../theme/theme4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 dirty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 dirty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71E5B5-6921-4FB2-A9C4-9C2A029FF0B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5">
            <a:extLst>
              <a:ext uri="{FF2B5EF4-FFF2-40B4-BE49-F238E27FC236}">
                <a16:creationId xmlns:a16="http://schemas.microsoft.com/office/drawing/2014/main" id="{7B88B654-6870-4EB8-A79A-306A0238640A}"/>
              </a:ext>
            </a:extLst>
          </p:cNvPr>
          <p:cNvPicPr>
            <a:picLocks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AD208BC8-A4CD-468B-A92C-D874A6D486C7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42" name="Picture 41" descr="de.png">
              <a:extLst>
                <a:ext uri="{FF2B5EF4-FFF2-40B4-BE49-F238E27FC236}">
                  <a16:creationId xmlns:a16="http://schemas.microsoft.com/office/drawing/2014/main" id="{A5241CAB-ADA2-4417-AD58-366D338272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3" name="Picture 42" descr="at.png">
              <a:extLst>
                <a:ext uri="{FF2B5EF4-FFF2-40B4-BE49-F238E27FC236}">
                  <a16:creationId xmlns:a16="http://schemas.microsoft.com/office/drawing/2014/main" id="{E44B6718-7132-4112-86F4-EB97255A03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be.png">
              <a:extLst>
                <a:ext uri="{FF2B5EF4-FFF2-40B4-BE49-F238E27FC236}">
                  <a16:creationId xmlns:a16="http://schemas.microsoft.com/office/drawing/2014/main" id="{0F720296-2A62-4DA7-837E-02D677FAAC8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5" name="Picture 44" descr="dk.png">
              <a:extLst>
                <a:ext uri="{FF2B5EF4-FFF2-40B4-BE49-F238E27FC236}">
                  <a16:creationId xmlns:a16="http://schemas.microsoft.com/office/drawing/2014/main" id="{D73A6867-7859-4C9C-BB7B-F223F064EB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6" name="Picture 45" descr="es.png">
              <a:extLst>
                <a:ext uri="{FF2B5EF4-FFF2-40B4-BE49-F238E27FC236}">
                  <a16:creationId xmlns:a16="http://schemas.microsoft.com/office/drawing/2014/main" id="{1493C1A0-A11D-42B6-8DCB-162F826EEF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ee.png">
              <a:extLst>
                <a:ext uri="{FF2B5EF4-FFF2-40B4-BE49-F238E27FC236}">
                  <a16:creationId xmlns:a16="http://schemas.microsoft.com/office/drawing/2014/main" id="{0122824D-D8E9-4094-8057-406813DC2D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fi.png">
              <a:extLst>
                <a:ext uri="{FF2B5EF4-FFF2-40B4-BE49-F238E27FC236}">
                  <a16:creationId xmlns:a16="http://schemas.microsoft.com/office/drawing/2014/main" id="{4D5DC57B-4AEE-4812-9DD4-84980F6022A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fr.png">
              <a:extLst>
                <a:ext uri="{FF2B5EF4-FFF2-40B4-BE49-F238E27FC236}">
                  <a16:creationId xmlns:a16="http://schemas.microsoft.com/office/drawing/2014/main" id="{FCDCEAFB-665D-48AD-9E34-D9CFF731F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gr.png">
              <a:extLst>
                <a:ext uri="{FF2B5EF4-FFF2-40B4-BE49-F238E27FC236}">
                  <a16:creationId xmlns:a16="http://schemas.microsoft.com/office/drawing/2014/main" id="{F2E0A474-2FAE-477F-AB8D-C50F384AA0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1" name="Picture 50" descr="hu.png">
              <a:extLst>
                <a:ext uri="{FF2B5EF4-FFF2-40B4-BE49-F238E27FC236}">
                  <a16:creationId xmlns:a16="http://schemas.microsoft.com/office/drawing/2014/main" id="{10168A5E-064A-4ABA-B5A6-59999CBC4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2" name="Picture 51" descr="ie.png">
              <a:extLst>
                <a:ext uri="{FF2B5EF4-FFF2-40B4-BE49-F238E27FC236}">
                  <a16:creationId xmlns:a16="http://schemas.microsoft.com/office/drawing/2014/main" id="{5A32E48C-2D3D-4EEC-BE4D-423F2F39F1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3" name="Picture 52" descr="it.png">
              <a:extLst>
                <a:ext uri="{FF2B5EF4-FFF2-40B4-BE49-F238E27FC236}">
                  <a16:creationId xmlns:a16="http://schemas.microsoft.com/office/drawing/2014/main" id="{4C3D6A8C-E062-466C-B2D8-52D1B3FC4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4" name="Picture 53" descr="lu.png">
              <a:extLst>
                <a:ext uri="{FF2B5EF4-FFF2-40B4-BE49-F238E27FC236}">
                  <a16:creationId xmlns:a16="http://schemas.microsoft.com/office/drawing/2014/main" id="{7A3219A7-1E00-4C98-81AF-1C2E67E102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5" name="Picture 54" descr="no.png">
              <a:extLst>
                <a:ext uri="{FF2B5EF4-FFF2-40B4-BE49-F238E27FC236}">
                  <a16:creationId xmlns:a16="http://schemas.microsoft.com/office/drawing/2014/main" id="{56F0B3F4-5ADA-41BD-8413-E2B2699C41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 descr="nl.png">
              <a:extLst>
                <a:ext uri="{FF2B5EF4-FFF2-40B4-BE49-F238E27FC236}">
                  <a16:creationId xmlns:a16="http://schemas.microsoft.com/office/drawing/2014/main" id="{5CEDEC63-C26E-491B-A8CC-1F1F2EF2A8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7" name="Picture 56" descr="pl.png">
              <a:extLst>
                <a:ext uri="{FF2B5EF4-FFF2-40B4-BE49-F238E27FC236}">
                  <a16:creationId xmlns:a16="http://schemas.microsoft.com/office/drawing/2014/main" id="{163376FE-C97D-4E6A-BE37-CCCC5BA436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8" name="Picture 57" descr="pt.png">
              <a:extLst>
                <a:ext uri="{FF2B5EF4-FFF2-40B4-BE49-F238E27FC236}">
                  <a16:creationId xmlns:a16="http://schemas.microsoft.com/office/drawing/2014/main" id="{3BE778F5-B33E-4FAB-8AC1-1FCA0478FF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9" name="Picture 58" descr="cz.png">
              <a:extLst>
                <a:ext uri="{FF2B5EF4-FFF2-40B4-BE49-F238E27FC236}">
                  <a16:creationId xmlns:a16="http://schemas.microsoft.com/office/drawing/2014/main" id="{A0ADC83A-EDBF-4D1F-9CC6-78C91183AC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0" name="Picture 59" descr="ro.png">
              <a:extLst>
                <a:ext uri="{FF2B5EF4-FFF2-40B4-BE49-F238E27FC236}">
                  <a16:creationId xmlns:a16="http://schemas.microsoft.com/office/drawing/2014/main" id="{28F27ED4-7917-422D-9E5F-265059B3F4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1" name="Picture 60" descr="se.png">
              <a:extLst>
                <a:ext uri="{FF2B5EF4-FFF2-40B4-BE49-F238E27FC236}">
                  <a16:creationId xmlns:a16="http://schemas.microsoft.com/office/drawing/2014/main" id="{2AEDE91D-4CAE-4409-9544-1513C16F6A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2" name="Picture 61" descr="ch.png">
              <a:extLst>
                <a:ext uri="{FF2B5EF4-FFF2-40B4-BE49-F238E27FC236}">
                  <a16:creationId xmlns:a16="http://schemas.microsoft.com/office/drawing/2014/main" id="{D580BA20-050E-47FB-9E7A-385336FDC0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26EB49F8-5DE5-4BA4-824D-55A8BFEA82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F2E67ACB-30B1-4DC0-A0F1-7AA87A8887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05FED7DC-B78B-4C40-8E7D-8BA59B4508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3" name="Picture 92" descr="ca.png">
              <a:extLst>
                <a:ext uri="{FF2B5EF4-FFF2-40B4-BE49-F238E27FC236}">
                  <a16:creationId xmlns:a16="http://schemas.microsoft.com/office/drawing/2014/main" id="{3A0D12A6-06A1-4C98-99F3-70AC0D5070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4" name="Picture 93" descr="si.png">
              <a:extLst>
                <a:ext uri="{FF2B5EF4-FFF2-40B4-BE49-F238E27FC236}">
                  <a16:creationId xmlns:a16="http://schemas.microsoft.com/office/drawing/2014/main" id="{7FB1B9B6-BD48-4410-9682-BA491E97DB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2" r:id="rId6"/>
    <p:sldLayoutId id="2147483933" r:id="rId7"/>
    <p:sldLayoutId id="2147483935" r:id="rId8"/>
    <p:sldLayoutId id="2147483977" r:id="rId9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6E905FD-56C1-4FF6-A433-C72EFE86E9E9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9A93288-EDE8-4BD5-96FF-1B2EA3FFBC82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6" name="Picture 65" descr="de.png">
              <a:extLst>
                <a:ext uri="{FF2B5EF4-FFF2-40B4-BE49-F238E27FC236}">
                  <a16:creationId xmlns:a16="http://schemas.microsoft.com/office/drawing/2014/main" id="{760C563F-A7CE-42D6-A531-E36FF56545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at.png">
              <a:extLst>
                <a:ext uri="{FF2B5EF4-FFF2-40B4-BE49-F238E27FC236}">
                  <a16:creationId xmlns:a16="http://schemas.microsoft.com/office/drawing/2014/main" id="{745E5468-A136-4E29-BD4E-07C55EE7DA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be.png">
              <a:extLst>
                <a:ext uri="{FF2B5EF4-FFF2-40B4-BE49-F238E27FC236}">
                  <a16:creationId xmlns:a16="http://schemas.microsoft.com/office/drawing/2014/main" id="{6C5D2AB2-C5DB-47C5-96A7-3F94A766B8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>
              <a:extLst>
                <a:ext uri="{FF2B5EF4-FFF2-40B4-BE49-F238E27FC236}">
                  <a16:creationId xmlns:a16="http://schemas.microsoft.com/office/drawing/2014/main" id="{EF3F6575-A941-48EA-98D9-AA971F5BC6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s.png">
              <a:extLst>
                <a:ext uri="{FF2B5EF4-FFF2-40B4-BE49-F238E27FC236}">
                  <a16:creationId xmlns:a16="http://schemas.microsoft.com/office/drawing/2014/main" id="{007F48F7-0ABA-48F5-B43A-BEFD99D68D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>
              <a:extLst>
                <a:ext uri="{FF2B5EF4-FFF2-40B4-BE49-F238E27FC236}">
                  <a16:creationId xmlns:a16="http://schemas.microsoft.com/office/drawing/2014/main" id="{9A67879E-944C-4F61-9786-B7DBEE98F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>
              <a:extLst>
                <a:ext uri="{FF2B5EF4-FFF2-40B4-BE49-F238E27FC236}">
                  <a16:creationId xmlns:a16="http://schemas.microsoft.com/office/drawing/2014/main" id="{82F2C0BA-D9F5-49A2-A87C-C85C54E375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>
              <a:extLst>
                <a:ext uri="{FF2B5EF4-FFF2-40B4-BE49-F238E27FC236}">
                  <a16:creationId xmlns:a16="http://schemas.microsoft.com/office/drawing/2014/main" id="{7AA88890-8FB3-4C75-9063-2EE40DBD81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>
              <a:extLst>
                <a:ext uri="{FF2B5EF4-FFF2-40B4-BE49-F238E27FC236}">
                  <a16:creationId xmlns:a16="http://schemas.microsoft.com/office/drawing/2014/main" id="{97CBF1FB-D79A-4FB3-9460-F7B14B53F1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>
              <a:extLst>
                <a:ext uri="{FF2B5EF4-FFF2-40B4-BE49-F238E27FC236}">
                  <a16:creationId xmlns:a16="http://schemas.microsoft.com/office/drawing/2014/main" id="{B45010AA-1227-41DD-9734-AED55FE5BB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>
              <a:extLst>
                <a:ext uri="{FF2B5EF4-FFF2-40B4-BE49-F238E27FC236}">
                  <a16:creationId xmlns:a16="http://schemas.microsoft.com/office/drawing/2014/main" id="{E3664578-096E-4699-8813-CC2F821EEC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>
              <a:extLst>
                <a:ext uri="{FF2B5EF4-FFF2-40B4-BE49-F238E27FC236}">
                  <a16:creationId xmlns:a16="http://schemas.microsoft.com/office/drawing/2014/main" id="{8E5A5FA8-F098-4C0E-9437-01E717405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>
              <a:extLst>
                <a:ext uri="{FF2B5EF4-FFF2-40B4-BE49-F238E27FC236}">
                  <a16:creationId xmlns:a16="http://schemas.microsoft.com/office/drawing/2014/main" id="{8D6DC45B-B216-4A24-9E1F-3805BF9FA2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o.png">
              <a:extLst>
                <a:ext uri="{FF2B5EF4-FFF2-40B4-BE49-F238E27FC236}">
                  <a16:creationId xmlns:a16="http://schemas.microsoft.com/office/drawing/2014/main" id="{F0E0FC1E-5C7D-4DD2-BCBE-71642F893F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>
              <a:extLst>
                <a:ext uri="{FF2B5EF4-FFF2-40B4-BE49-F238E27FC236}">
                  <a16:creationId xmlns:a16="http://schemas.microsoft.com/office/drawing/2014/main" id="{0FA1D3DA-89CE-4D1E-8BF0-1FE8F0C5C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>
              <a:extLst>
                <a:ext uri="{FF2B5EF4-FFF2-40B4-BE49-F238E27FC236}">
                  <a16:creationId xmlns:a16="http://schemas.microsoft.com/office/drawing/2014/main" id="{E3AFD707-BCE7-47DC-B77F-4912D8405E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>
              <a:extLst>
                <a:ext uri="{FF2B5EF4-FFF2-40B4-BE49-F238E27FC236}">
                  <a16:creationId xmlns:a16="http://schemas.microsoft.com/office/drawing/2014/main" id="{0549F177-13D8-4ACE-81EF-E55FF34039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cz.png">
              <a:extLst>
                <a:ext uri="{FF2B5EF4-FFF2-40B4-BE49-F238E27FC236}">
                  <a16:creationId xmlns:a16="http://schemas.microsoft.com/office/drawing/2014/main" id="{66FE7C83-5775-487B-83BF-70E4964ADC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>
              <a:extLst>
                <a:ext uri="{FF2B5EF4-FFF2-40B4-BE49-F238E27FC236}">
                  <a16:creationId xmlns:a16="http://schemas.microsoft.com/office/drawing/2014/main" id="{7988151D-9E11-4869-851E-BD72CA5CF7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>
              <a:extLst>
                <a:ext uri="{FF2B5EF4-FFF2-40B4-BE49-F238E27FC236}">
                  <a16:creationId xmlns:a16="http://schemas.microsoft.com/office/drawing/2014/main" id="{9C67436D-D0C1-4C81-84F2-2200721144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ch.png">
              <a:extLst>
                <a:ext uri="{FF2B5EF4-FFF2-40B4-BE49-F238E27FC236}">
                  <a16:creationId xmlns:a16="http://schemas.microsoft.com/office/drawing/2014/main" id="{25881FB6-DC28-41AD-9CFC-44B4EABAEF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uk.png">
              <a:extLst>
                <a:ext uri="{FF2B5EF4-FFF2-40B4-BE49-F238E27FC236}">
                  <a16:creationId xmlns:a16="http://schemas.microsoft.com/office/drawing/2014/main" id="{56D0E232-B050-465E-A8E5-429977429C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4E870F51-6156-4B51-9EFE-726565E981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B9247864-AD0B-4199-A174-32F6A776CF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0" name="Picture 89" descr="ca.png">
              <a:extLst>
                <a:ext uri="{FF2B5EF4-FFF2-40B4-BE49-F238E27FC236}">
                  <a16:creationId xmlns:a16="http://schemas.microsoft.com/office/drawing/2014/main" id="{778DF6E6-606E-4F4E-9629-70F544AE0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1" name="Picture 90" descr="si.png">
              <a:extLst>
                <a:ext uri="{FF2B5EF4-FFF2-40B4-BE49-F238E27FC236}">
                  <a16:creationId xmlns:a16="http://schemas.microsoft.com/office/drawing/2014/main" id="{A17994B2-1DB8-420B-ADC5-35498FBEDE7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A5060D9-A09D-4130-9267-1E715CE49C5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1ED6276D-5177-4E2E-AB64-34E17BB727A4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8" name="Picture 67" descr="de.png">
              <a:extLst>
                <a:ext uri="{FF2B5EF4-FFF2-40B4-BE49-F238E27FC236}">
                  <a16:creationId xmlns:a16="http://schemas.microsoft.com/office/drawing/2014/main" id="{5DC7C9DE-2330-4D19-B00A-88DF473A18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at.png">
              <a:extLst>
                <a:ext uri="{FF2B5EF4-FFF2-40B4-BE49-F238E27FC236}">
                  <a16:creationId xmlns:a16="http://schemas.microsoft.com/office/drawing/2014/main" id="{5F39B928-F085-435A-836B-6E4FE886F2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be.png">
              <a:extLst>
                <a:ext uri="{FF2B5EF4-FFF2-40B4-BE49-F238E27FC236}">
                  <a16:creationId xmlns:a16="http://schemas.microsoft.com/office/drawing/2014/main" id="{92D70443-A035-445C-90B8-D0F13DFE47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dk.png">
              <a:extLst>
                <a:ext uri="{FF2B5EF4-FFF2-40B4-BE49-F238E27FC236}">
                  <a16:creationId xmlns:a16="http://schemas.microsoft.com/office/drawing/2014/main" id="{5F8CB58C-F834-4E4A-9D36-00EDDA273C0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s.png">
              <a:extLst>
                <a:ext uri="{FF2B5EF4-FFF2-40B4-BE49-F238E27FC236}">
                  <a16:creationId xmlns:a16="http://schemas.microsoft.com/office/drawing/2014/main" id="{7055F594-4C26-4AD7-9BA5-8139C8061C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ee.png">
              <a:extLst>
                <a:ext uri="{FF2B5EF4-FFF2-40B4-BE49-F238E27FC236}">
                  <a16:creationId xmlns:a16="http://schemas.microsoft.com/office/drawing/2014/main" id="{765A40EF-5597-4C60-86E4-9801C3D24F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i.png">
              <a:extLst>
                <a:ext uri="{FF2B5EF4-FFF2-40B4-BE49-F238E27FC236}">
                  <a16:creationId xmlns:a16="http://schemas.microsoft.com/office/drawing/2014/main" id="{573C7DF2-41EA-4200-ADCE-18BD651E2C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fr.png">
              <a:extLst>
                <a:ext uri="{FF2B5EF4-FFF2-40B4-BE49-F238E27FC236}">
                  <a16:creationId xmlns:a16="http://schemas.microsoft.com/office/drawing/2014/main" id="{17B26722-8F9C-427E-A30C-B936DC9F08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gr.png">
              <a:extLst>
                <a:ext uri="{FF2B5EF4-FFF2-40B4-BE49-F238E27FC236}">
                  <a16:creationId xmlns:a16="http://schemas.microsoft.com/office/drawing/2014/main" id="{57245A63-3018-4055-B9A1-29F620FCA1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hu.png">
              <a:extLst>
                <a:ext uri="{FF2B5EF4-FFF2-40B4-BE49-F238E27FC236}">
                  <a16:creationId xmlns:a16="http://schemas.microsoft.com/office/drawing/2014/main" id="{E729147B-9380-484B-8D1E-AE9F256BEC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e.png">
              <a:extLst>
                <a:ext uri="{FF2B5EF4-FFF2-40B4-BE49-F238E27FC236}">
                  <a16:creationId xmlns:a16="http://schemas.microsoft.com/office/drawing/2014/main" id="{C5506F1C-B0F4-416B-ACCE-17C303EF5D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it.png">
              <a:extLst>
                <a:ext uri="{FF2B5EF4-FFF2-40B4-BE49-F238E27FC236}">
                  <a16:creationId xmlns:a16="http://schemas.microsoft.com/office/drawing/2014/main" id="{AC0C54D4-FAA0-4101-8893-24CAD97FB5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lu.png">
              <a:extLst>
                <a:ext uri="{FF2B5EF4-FFF2-40B4-BE49-F238E27FC236}">
                  <a16:creationId xmlns:a16="http://schemas.microsoft.com/office/drawing/2014/main" id="{B31F1A5A-62D9-43BC-A07B-F35AC0607D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o.png">
              <a:extLst>
                <a:ext uri="{FF2B5EF4-FFF2-40B4-BE49-F238E27FC236}">
                  <a16:creationId xmlns:a16="http://schemas.microsoft.com/office/drawing/2014/main" id="{4B9F7D4D-96E0-459F-A2BD-5AFD632EE6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nl.png">
              <a:extLst>
                <a:ext uri="{FF2B5EF4-FFF2-40B4-BE49-F238E27FC236}">
                  <a16:creationId xmlns:a16="http://schemas.microsoft.com/office/drawing/2014/main" id="{41B0898E-ECC6-49EC-9A66-65D60F4DB0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l.png">
              <a:extLst>
                <a:ext uri="{FF2B5EF4-FFF2-40B4-BE49-F238E27FC236}">
                  <a16:creationId xmlns:a16="http://schemas.microsoft.com/office/drawing/2014/main" id="{E31CCE68-7B56-415F-918C-A42EB35BF3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pt.png">
              <a:extLst>
                <a:ext uri="{FF2B5EF4-FFF2-40B4-BE49-F238E27FC236}">
                  <a16:creationId xmlns:a16="http://schemas.microsoft.com/office/drawing/2014/main" id="{D0CFE0B0-E42C-4904-983B-D1DB399553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cz.png">
              <a:extLst>
                <a:ext uri="{FF2B5EF4-FFF2-40B4-BE49-F238E27FC236}">
                  <a16:creationId xmlns:a16="http://schemas.microsoft.com/office/drawing/2014/main" id="{2841A212-CE30-4B0A-AB08-084EDB27E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ro.png">
              <a:extLst>
                <a:ext uri="{FF2B5EF4-FFF2-40B4-BE49-F238E27FC236}">
                  <a16:creationId xmlns:a16="http://schemas.microsoft.com/office/drawing/2014/main" id="{318B1B61-BFDA-445A-AA59-2B35F11EF7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e.png">
              <a:extLst>
                <a:ext uri="{FF2B5EF4-FFF2-40B4-BE49-F238E27FC236}">
                  <a16:creationId xmlns:a16="http://schemas.microsoft.com/office/drawing/2014/main" id="{B2DB8ECC-5001-4C88-9624-94FFBBC7D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ch.png">
              <a:extLst>
                <a:ext uri="{FF2B5EF4-FFF2-40B4-BE49-F238E27FC236}">
                  <a16:creationId xmlns:a16="http://schemas.microsoft.com/office/drawing/2014/main" id="{A17E3AC4-4F9D-40D5-B3A4-C4898F5BB4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uk.png">
              <a:extLst>
                <a:ext uri="{FF2B5EF4-FFF2-40B4-BE49-F238E27FC236}">
                  <a16:creationId xmlns:a16="http://schemas.microsoft.com/office/drawing/2014/main" id="{4EDF34B2-51C8-45DA-A8CC-BA9740B640D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C6B473C-D093-4B7A-BE75-C5354C579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19E3EBB-F3EE-4591-B1D9-65F8A408F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8C30F0CE-49F3-43C9-961D-EABF29DABAC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FA9D8F01-E979-4766-8D8A-F86C445CFE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4732B035-7DC9-457A-B11E-1F17E69F566A}"/>
              </a:ext>
            </a:extLst>
          </p:cNvPr>
          <p:cNvPicPr>
            <a:picLocks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9" r:id="rId7"/>
    <p:sldLayoutId id="2147483978" r:id="rId8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800" noProof="0" dirty="0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5217072E-26F2-4536-B7A4-4922A861EF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529" y="6578011"/>
            <a:ext cx="1641396" cy="113828"/>
          </a:xfrm>
          <a:prstGeom prst="rect">
            <a:avLst/>
          </a:prstGeom>
        </p:spPr>
      </p:pic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dirty="0"/>
              <a:t>Click to edit Master text styles</a:t>
            </a:r>
          </a:p>
          <a:p>
            <a:pPr lvl="1"/>
            <a:r>
              <a:rPr lang="en-GB" altLang="en-US" noProof="0" dirty="0"/>
              <a:t>Second level</a:t>
            </a:r>
          </a:p>
          <a:p>
            <a:pPr lvl="2"/>
            <a:r>
              <a:rPr lang="en-GB" altLang="en-US" noProof="0" dirty="0"/>
              <a:t>Third level</a:t>
            </a:r>
          </a:p>
          <a:p>
            <a:pPr lvl="3"/>
            <a:r>
              <a:rPr lang="en-GB" altLang="en-US" noProof="0" dirty="0"/>
              <a:t>Fourth level</a:t>
            </a:r>
          </a:p>
          <a:p>
            <a:pPr lvl="4"/>
            <a:r>
              <a:rPr lang="en-GB" altLang="en-US" noProof="0" dirty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EC1D1E1-F167-4275-B0D3-2DDB714BE6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8F3D1486-C1E4-4A69-BEB3-1BCECE4A9D78}"/>
              </a:ext>
            </a:extLst>
          </p:cNvPr>
          <p:cNvGrpSpPr/>
          <p:nvPr userDrawn="1"/>
        </p:nvGrpSpPr>
        <p:grpSpPr>
          <a:xfrm>
            <a:off x="226688" y="6569736"/>
            <a:ext cx="9628745" cy="144114"/>
            <a:chOff x="1076500" y="4469696"/>
            <a:chExt cx="9628745" cy="144114"/>
          </a:xfrm>
        </p:grpSpPr>
        <p:pic>
          <p:nvPicPr>
            <p:cNvPr id="67" name="Picture 66" descr="de.png">
              <a:extLst>
                <a:ext uri="{FF2B5EF4-FFF2-40B4-BE49-F238E27FC236}">
                  <a16:creationId xmlns:a16="http://schemas.microsoft.com/office/drawing/2014/main" id="{AE4FF7E8-4072-4D62-B5A7-49A95FBC27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65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at.png">
              <a:extLst>
                <a:ext uri="{FF2B5EF4-FFF2-40B4-BE49-F238E27FC236}">
                  <a16:creationId xmlns:a16="http://schemas.microsoft.com/office/drawing/2014/main" id="{D64B3814-3460-4BD2-B2C6-2F536391E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6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be.png">
              <a:extLst>
                <a:ext uri="{FF2B5EF4-FFF2-40B4-BE49-F238E27FC236}">
                  <a16:creationId xmlns:a16="http://schemas.microsoft.com/office/drawing/2014/main" id="{9DF21E6B-70A9-432C-A108-1EDE6FDDDF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87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>
              <a:extLst>
                <a:ext uri="{FF2B5EF4-FFF2-40B4-BE49-F238E27FC236}">
                  <a16:creationId xmlns:a16="http://schemas.microsoft.com/office/drawing/2014/main" id="{D5F8A1D1-27AD-49B3-B00C-DF80BC14752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9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>
              <a:extLst>
                <a:ext uri="{FF2B5EF4-FFF2-40B4-BE49-F238E27FC236}">
                  <a16:creationId xmlns:a16="http://schemas.microsoft.com/office/drawing/2014/main" id="{578A51CF-D21B-451C-94E8-3DEE43398A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10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e.png">
              <a:extLst>
                <a:ext uri="{FF2B5EF4-FFF2-40B4-BE49-F238E27FC236}">
                  <a16:creationId xmlns:a16="http://schemas.microsoft.com/office/drawing/2014/main" id="{1A521DCA-52D4-4CC1-9650-DA1D55759C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2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>
              <a:extLst>
                <a:ext uri="{FF2B5EF4-FFF2-40B4-BE49-F238E27FC236}">
                  <a16:creationId xmlns:a16="http://schemas.microsoft.com/office/drawing/2014/main" id="{D4B2DB1A-3C3C-489A-A1E0-66096FC8A3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33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>
              <a:extLst>
                <a:ext uri="{FF2B5EF4-FFF2-40B4-BE49-F238E27FC236}">
                  <a16:creationId xmlns:a16="http://schemas.microsoft.com/office/drawing/2014/main" id="{C1FEDF27-CC31-4123-8B68-EB8E2F027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44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>
              <a:extLst>
                <a:ext uri="{FF2B5EF4-FFF2-40B4-BE49-F238E27FC236}">
                  <a16:creationId xmlns:a16="http://schemas.microsoft.com/office/drawing/2014/main" id="{8671ECA3-1A79-4145-AE14-DEA1273076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6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>
              <a:extLst>
                <a:ext uri="{FF2B5EF4-FFF2-40B4-BE49-F238E27FC236}">
                  <a16:creationId xmlns:a16="http://schemas.microsoft.com/office/drawing/2014/main" id="{EB6DA1DB-9158-4541-9A14-2B9FC81DB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67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>
              <a:extLst>
                <a:ext uri="{FF2B5EF4-FFF2-40B4-BE49-F238E27FC236}">
                  <a16:creationId xmlns:a16="http://schemas.microsoft.com/office/drawing/2014/main" id="{2EA72000-17E3-4899-976B-F19DC272FD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9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>
              <a:extLst>
                <a:ext uri="{FF2B5EF4-FFF2-40B4-BE49-F238E27FC236}">
                  <a16:creationId xmlns:a16="http://schemas.microsoft.com/office/drawing/2014/main" id="{CF4905CD-2FD6-4152-A775-21A24903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0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>
              <a:extLst>
                <a:ext uri="{FF2B5EF4-FFF2-40B4-BE49-F238E27FC236}">
                  <a16:creationId xmlns:a16="http://schemas.microsoft.com/office/drawing/2014/main" id="{1D44C0B9-4E17-4B33-BEA6-BA0FFBC180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1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>
              <a:extLst>
                <a:ext uri="{FF2B5EF4-FFF2-40B4-BE49-F238E27FC236}">
                  <a16:creationId xmlns:a16="http://schemas.microsoft.com/office/drawing/2014/main" id="{DC4FAE81-D71D-41AB-ADF0-5D6C354622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3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l.png">
              <a:extLst>
                <a:ext uri="{FF2B5EF4-FFF2-40B4-BE49-F238E27FC236}">
                  <a16:creationId xmlns:a16="http://schemas.microsoft.com/office/drawing/2014/main" id="{65E1215A-68E0-4905-9D79-91D656B302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24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>
              <a:extLst>
                <a:ext uri="{FF2B5EF4-FFF2-40B4-BE49-F238E27FC236}">
                  <a16:creationId xmlns:a16="http://schemas.microsoft.com/office/drawing/2014/main" id="{38CCCFAE-C9AA-4EC8-8FF0-F43832A9E3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>
              <a:extLst>
                <a:ext uri="{FF2B5EF4-FFF2-40B4-BE49-F238E27FC236}">
                  <a16:creationId xmlns:a16="http://schemas.microsoft.com/office/drawing/2014/main" id="{9C65F218-E6D1-4C44-9BCD-AC88ED8134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74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cz.png">
              <a:extLst>
                <a:ext uri="{FF2B5EF4-FFF2-40B4-BE49-F238E27FC236}">
                  <a16:creationId xmlns:a16="http://schemas.microsoft.com/office/drawing/2014/main" id="{2DB70297-7941-49CE-9FB6-CA855B4A96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588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ro.png">
              <a:extLst>
                <a:ext uri="{FF2B5EF4-FFF2-40B4-BE49-F238E27FC236}">
                  <a16:creationId xmlns:a16="http://schemas.microsoft.com/office/drawing/2014/main" id="{ACED1DD7-41B9-466C-B65A-E12132A286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02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e.png">
              <a:extLst>
                <a:ext uri="{FF2B5EF4-FFF2-40B4-BE49-F238E27FC236}">
                  <a16:creationId xmlns:a16="http://schemas.microsoft.com/office/drawing/2014/main" id="{F710EFB6-89D3-4A84-AED2-643BCD7E86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930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ch.png">
              <a:extLst>
                <a:ext uri="{FF2B5EF4-FFF2-40B4-BE49-F238E27FC236}">
                  <a16:creationId xmlns:a16="http://schemas.microsoft.com/office/drawing/2014/main" id="{0296E904-989A-4C4C-BE68-0FCA051606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0442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>
              <a:extLst>
                <a:ext uri="{FF2B5EF4-FFF2-40B4-BE49-F238E27FC236}">
                  <a16:creationId xmlns:a16="http://schemas.microsoft.com/office/drawing/2014/main" id="{AE1559A6-B837-46AA-BD84-440CFB239E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8160" y="4469696"/>
              <a:ext cx="217977" cy="14411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46BC6FEA-1C1F-4E39-85BC-8DE6865475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8598" y="4469696"/>
              <a:ext cx="216000" cy="144000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0CFCB69-EC53-44A5-844A-32FEA74AED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/>
            <a:stretch>
              <a:fillRect/>
            </a:stretch>
          </p:blipFill>
          <p:spPr>
            <a:xfrm>
              <a:off x="9768386" y="4469696"/>
              <a:ext cx="216000" cy="144000"/>
            </a:xfrm>
            <a:prstGeom prst="rect">
              <a:avLst/>
            </a:prstGeom>
          </p:spPr>
        </p:pic>
        <p:pic>
          <p:nvPicPr>
            <p:cNvPr id="92" name="Picture 91" descr="ca.png">
              <a:extLst>
                <a:ext uri="{FF2B5EF4-FFF2-40B4-BE49-F238E27FC236}">
                  <a16:creationId xmlns:a16="http://schemas.microsoft.com/office/drawing/2014/main" id="{514FF5D4-CC8D-4E45-AA09-6E6CB769C9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9245" y="4469696"/>
              <a:ext cx="216000" cy="14280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3" name="Picture 92" descr="si.png">
              <a:extLst>
                <a:ext uri="{FF2B5EF4-FFF2-40B4-BE49-F238E27FC236}">
                  <a16:creationId xmlns:a16="http://schemas.microsoft.com/office/drawing/2014/main" id="{504F49A5-E949-4E30-9FA4-B1EE2657D3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8174" y="4469696"/>
              <a:ext cx="217284" cy="143656"/>
            </a:xfrm>
            <a:prstGeom prst="rect">
              <a:avLst/>
            </a:prstGeom>
          </p:spPr>
        </p:pic>
      </p:grpSp>
      <p:pic>
        <p:nvPicPr>
          <p:cNvPr id="94" name="Picture 93">
            <a:extLst>
              <a:ext uri="{FF2B5EF4-FFF2-40B4-BE49-F238E27FC236}">
                <a16:creationId xmlns:a16="http://schemas.microsoft.com/office/drawing/2014/main" id="{EE9226E0-2BA4-4DC2-994B-AD70CB993B22}"/>
              </a:ext>
            </a:extLst>
          </p:cNvPr>
          <p:cNvPicPr>
            <a:picLocks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eos-wgiss/stac-collection-and-granule-discovery-best-practices" TargetMode="Externa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eos-wgiss/stac-collection-and-granule-discovery-best-practice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github.com/ceos-wgiss/stac-collection-and-granule-discovery-best-practices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11937" y="2813446"/>
            <a:ext cx="11913401" cy="132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Verdana"/>
                <a:cs typeface="Verdana"/>
              </a:rPr>
              <a:t>CEOS STAC Collection &amp; Granule Discovery Best Practices</a:t>
            </a:r>
            <a:endParaRPr lang="en-GB" sz="4000" dirty="0">
              <a:solidFill>
                <a:schemeClr val="bg1">
                  <a:lumMod val="95000"/>
                </a:schemeClr>
              </a:solidFill>
              <a:latin typeface="Verdana"/>
              <a:cs typeface="Verdana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647342"/>
            <a:ext cx="512372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 Workshop</a:t>
            </a:r>
          </a:p>
          <a:p>
            <a:pPr algn="r"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Frascati, 06/06/2024</a:t>
            </a:r>
          </a:p>
          <a:p>
            <a:pPr algn="r">
              <a:spcBef>
                <a:spcPts val="0"/>
              </a:spcBef>
            </a:pP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23D5756F-FC7A-44D2-8731-61841A1B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760" y="5224145"/>
            <a:ext cx="557764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Yves Coene (</a:t>
            </a:r>
            <a:r>
              <a:rPr lang="en-GB" sz="1200" dirty="0" err="1">
                <a:solidFill>
                  <a:schemeClr val="bg1"/>
                </a:solidFill>
              </a:rPr>
              <a:t>Spacebel</a:t>
            </a:r>
            <a:r>
              <a:rPr lang="en-GB" sz="1200" dirty="0">
                <a:solidFill>
                  <a:schemeClr val="bg1"/>
                </a:solidFill>
              </a:rPr>
              <a:t> for ESA), Doug Newman (NASA)</a:t>
            </a:r>
            <a:br>
              <a:rPr lang="en-GB" sz="1200" dirty="0">
                <a:solidFill>
                  <a:schemeClr val="bg1"/>
                </a:solidFill>
              </a:rPr>
            </a:b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7DE6A-A8D5-4B06-896A-CE151E3E3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“Best Practices” – current status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79AB3-ADAE-400E-B2D7-020BBD2D1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45F046-17D9-4047-AFE8-43625E5D20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103"/>
          <a:stretch/>
        </p:blipFill>
        <p:spPr>
          <a:xfrm>
            <a:off x="1645919" y="810243"/>
            <a:ext cx="8567506" cy="547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55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78E43-A12A-48D2-A320-83A217CB2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“Best Practices” – current status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4AC89-8B68-4D78-B345-3CFCDBD7C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CF326E-72B2-4B94-B935-029397EB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844" y="1314150"/>
            <a:ext cx="101536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29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FE96E-9602-412F-9826-12C89611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– Example requirements 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436C8-BDCB-4311-B123-810DEECD5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Requirement presentation</a:t>
            </a:r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B5FF5F-B755-4DCD-9597-99DF465A4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7" y="885525"/>
            <a:ext cx="7991475" cy="53244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E6D9516-01DF-4563-A992-0D6EFC75CAD7}"/>
              </a:ext>
            </a:extLst>
          </p:cNvPr>
          <p:cNvSpPr/>
          <p:nvPr/>
        </p:nvSpPr>
        <p:spPr>
          <a:xfrm>
            <a:off x="7742538" y="972728"/>
            <a:ext cx="1226364" cy="32904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13445A-A502-4E25-8912-032EE3B61A9C}"/>
              </a:ext>
            </a:extLst>
          </p:cNvPr>
          <p:cNvSpPr/>
          <p:nvPr/>
        </p:nvSpPr>
        <p:spPr>
          <a:xfrm>
            <a:off x="8789883" y="2234081"/>
            <a:ext cx="1226364" cy="32904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457152-B149-4E7E-BDC6-468948333114}"/>
              </a:ext>
            </a:extLst>
          </p:cNvPr>
          <p:cNvSpPr/>
          <p:nvPr/>
        </p:nvSpPr>
        <p:spPr>
          <a:xfrm>
            <a:off x="8789883" y="4769758"/>
            <a:ext cx="1226364" cy="329045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97832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2875F-B3FE-47B1-8F24-74B8A199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– Underlying “STAC” specifications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1F49D-9701-46E6-BAAB-D5D557CB1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Proposed Practices rely on parts of STAC/STAC API, underlying OGC specifications and parts of (available) “extensions” of STAC and STAC API</a:t>
            </a:r>
            <a:endParaRPr lang="en-B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B3E4EF-8607-447C-9D5E-8DACB7728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1804632"/>
            <a:ext cx="6089853" cy="43216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0BB6C1-47F8-426E-80D9-AC5C5AE21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314" y="2077857"/>
            <a:ext cx="6089854" cy="41321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3DC6342-6136-4EDB-B552-C470FFDE7FC3}"/>
              </a:ext>
            </a:extLst>
          </p:cNvPr>
          <p:cNvSpPr/>
          <p:nvPr/>
        </p:nvSpPr>
        <p:spPr>
          <a:xfrm>
            <a:off x="106326" y="2402958"/>
            <a:ext cx="3400667" cy="1424763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E2030-C45C-4DEB-A2DB-090203FC25BE}"/>
              </a:ext>
            </a:extLst>
          </p:cNvPr>
          <p:cNvSpPr txBox="1"/>
          <p:nvPr/>
        </p:nvSpPr>
        <p:spPr>
          <a:xfrm>
            <a:off x="2708634" y="2899669"/>
            <a:ext cx="3514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Expected scope “OGC STAC/</a:t>
            </a:r>
            <a:b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</a:b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STAC API” Community Standard</a:t>
            </a:r>
            <a:endParaRPr lang="en-BE" dirty="0">
              <a:solidFill>
                <a:srgbClr val="FF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0C1345-C956-4D2B-A238-F52712B3BFF1}"/>
              </a:ext>
            </a:extLst>
          </p:cNvPr>
          <p:cNvSpPr/>
          <p:nvPr/>
        </p:nvSpPr>
        <p:spPr>
          <a:xfrm>
            <a:off x="6415527" y="5878286"/>
            <a:ext cx="3400667" cy="604939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0F99EB-E865-4C6A-AA04-1B85E9681170}"/>
              </a:ext>
            </a:extLst>
          </p:cNvPr>
          <p:cNvSpPr/>
          <p:nvPr/>
        </p:nvSpPr>
        <p:spPr>
          <a:xfrm>
            <a:off x="106325" y="4426047"/>
            <a:ext cx="3594818" cy="329045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986233-0D3D-4963-8706-95FEBF24D589}"/>
              </a:ext>
            </a:extLst>
          </p:cNvPr>
          <p:cNvSpPr/>
          <p:nvPr/>
        </p:nvSpPr>
        <p:spPr>
          <a:xfrm>
            <a:off x="106325" y="5285062"/>
            <a:ext cx="3594818" cy="329045"/>
          </a:xfrm>
          <a:prstGeom prst="rect">
            <a:avLst/>
          </a:prstGeom>
          <a:solidFill>
            <a:srgbClr val="FF0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FC628-F1A1-4C0C-A47E-975FDD1CF352}"/>
              </a:ext>
            </a:extLst>
          </p:cNvPr>
          <p:cNvSpPr txBox="1"/>
          <p:nvPr/>
        </p:nvSpPr>
        <p:spPr>
          <a:xfrm>
            <a:off x="8449839" y="6113893"/>
            <a:ext cx="3117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CEOS STAC ARD Extension</a:t>
            </a:r>
            <a:endParaRPr lang="en-BE" dirty="0">
              <a:solidFill>
                <a:srgbClr val="00B05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79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8DEA2-42DC-4601-89A4-6B8A8E6BC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Plan and Timeline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30F71-C3E2-4146-A831-1DA5E2865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March 2024 – WGISS 57 – STAC DAIG session with STAC community participation. “Best Practices” renamed. Remaining steps agreed.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 contributions, questions and feedback from interested parties in next period on draft Best Practices available at </a:t>
            </a:r>
            <a:r>
              <a:rPr lang="en-US" dirty="0">
                <a:hlinkClick r:id="rId2"/>
              </a:rPr>
              <a:t>https://github.com/ceos-wgiss/stac-collection-and-granule-discovery-best-practices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Discuss/agree contributions/feedback received before or at planned dedicated virtual meetings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30 April 2024 virtual meeting #1: 33 participants incl. CEDA, CSIRO, DLR, EC-JRC, ESA, JAXA, NASA, </a:t>
            </a:r>
            <a:r>
              <a:rPr lang="en-US" dirty="0" err="1"/>
              <a:t>NRCan</a:t>
            </a:r>
            <a:r>
              <a:rPr lang="en-US" dirty="0"/>
              <a:t>, USGS, VITO, etc.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28 May 2024 virtual meeting #2: 24 participants incl. </a:t>
            </a:r>
            <a:r>
              <a:rPr lang="en-US" dirty="0" err="1"/>
              <a:t>CloudFerro</a:t>
            </a:r>
            <a:r>
              <a:rPr lang="en-US" dirty="0"/>
              <a:t>, DLR, ESA, EU, GA, </a:t>
            </a:r>
            <a:r>
              <a:rPr lang="en-US" dirty="0" err="1"/>
              <a:t>IFremer</a:t>
            </a:r>
            <a:r>
              <a:rPr lang="en-US" dirty="0"/>
              <a:t>, ISRO, JAXA, KSAT, NASA, UK CNEO,  etc. 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June 2024 - Consolidate final version of Best Practices.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End July 2024 – Publish final version.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October 2024 - Present finalized Best Practices (First release) at WGISS-58.</a:t>
            </a:r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C179CBF5-5B4F-4466-BE71-915D1708B655}"/>
              </a:ext>
            </a:extLst>
          </p:cNvPr>
          <p:cNvSpPr/>
          <p:nvPr/>
        </p:nvSpPr>
        <p:spPr>
          <a:xfrm>
            <a:off x="6378864" y="5213784"/>
            <a:ext cx="844061" cy="50995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70265A-7B15-4891-8CE9-B44C994101F2}"/>
              </a:ext>
            </a:extLst>
          </p:cNvPr>
          <p:cNvSpPr txBox="1"/>
          <p:nvPr/>
        </p:nvSpPr>
        <p:spPr>
          <a:xfrm>
            <a:off x="7339444" y="5284095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We are here</a:t>
            </a:r>
            <a:endParaRPr lang="en-BE" dirty="0">
              <a:solidFill>
                <a:srgbClr val="FF0000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809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D7B92-3092-45E0-95CE-FC71F113E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Plan and Timeline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0BD7D-1B66-494C-B925-4D7AF78FD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STAC Meeting #1 (30/04/2024)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Number of Participants: 33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Discussion: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Definition of collection used in document.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Main decisions: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§3 add a “Conditional” category in addition to Permission, </a:t>
            </a:r>
            <a:r>
              <a:rPr lang="en-US" dirty="0" err="1"/>
              <a:t>REQuirement</a:t>
            </a:r>
            <a:r>
              <a:rPr lang="en-US" dirty="0"/>
              <a:t>, </a:t>
            </a:r>
            <a:r>
              <a:rPr lang="en-US" dirty="0" err="1"/>
              <a:t>RECommendation</a:t>
            </a:r>
            <a:r>
              <a:rPr lang="en-US" dirty="0"/>
              <a:t>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§3.2.1 No minimum/maximum for datetime parameters in JSON schema (</a:t>
            </a:r>
            <a:r>
              <a:rPr lang="en-US" dirty="0" err="1"/>
              <a:t>Queryables</a:t>
            </a:r>
            <a:r>
              <a:rPr lang="en-US" dirty="0"/>
              <a:t>). Possible in OSDD).  Recommend to use extent from STAC collection.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§5.3.1 (Collection Catalogs): Make “/collections” endpoint a REC.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§6.6, §7.6 -&gt; Remove “CEOS ARD” section and requirements as STAC ARD documents referenced are draft/incomplete.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58073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D7B92-3092-45E0-95CE-FC71F113E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Plan and Timeline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0BD7D-1B66-494C-B925-4D7AF78FD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STAC Meeting #2 (28/05/2024)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Number of Participants: 24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Main topics: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#1 - Include guidance for migration path: align </a:t>
            </a:r>
            <a:r>
              <a:rPr lang="en-US" dirty="0" err="1"/>
              <a:t>queryables</a:t>
            </a:r>
            <a:r>
              <a:rPr lang="en-US" dirty="0"/>
              <a:t> with OpenSearch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#2 – Recommendation to choose collection identifiers taking info account federation.  Add reference to forthcoming “WGISS Data Collection Mgt Practices White Paper”.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#3 – Collection search intro section.  Mention content negotiation with media types.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#4 – </a:t>
            </a:r>
            <a:r>
              <a:rPr lang="en-US" dirty="0" err="1"/>
              <a:t>product:type</a:t>
            </a:r>
            <a:r>
              <a:rPr lang="en-US" dirty="0"/>
              <a:t> preferred over </a:t>
            </a:r>
            <a:r>
              <a:rPr lang="en-US" dirty="0" err="1"/>
              <a:t>sar:product_type</a:t>
            </a:r>
            <a:r>
              <a:rPr lang="en-US" dirty="0"/>
              <a:t> in examples.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r>
              <a:rPr lang="en-US" dirty="0"/>
              <a:t>#5 – Responsible </a:t>
            </a:r>
            <a:r>
              <a:rPr lang="en-US" dirty="0" err="1"/>
              <a:t>organisations</a:t>
            </a:r>
            <a:r>
              <a:rPr lang="en-US" dirty="0"/>
              <a:t>: leave STAC “roles” as-is.  Allow “email” as contact info in “Provider” object (INSPIRE) in example.</a:t>
            </a:r>
          </a:p>
          <a:p>
            <a:pPr marL="1643521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Topics have been addressed in version which is online in GitHub.</a:t>
            </a:r>
          </a:p>
          <a:p>
            <a:pPr marL="1067076" lvl="1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59640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124a4efbac_0_2"/>
          <p:cNvSpPr txBox="1">
            <a:spLocks noGrp="1"/>
          </p:cNvSpPr>
          <p:nvPr>
            <p:ph type="title"/>
          </p:nvPr>
        </p:nvSpPr>
        <p:spPr>
          <a:xfrm>
            <a:off x="207450" y="193708"/>
            <a:ext cx="9566400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Conclusion</a:t>
            </a:r>
            <a:endParaRPr dirty="0"/>
          </a:p>
        </p:txBody>
      </p:sp>
      <p:sp>
        <p:nvSpPr>
          <p:cNvPr id="187" name="Google Shape;187;g2124a4efbac_0_2"/>
          <p:cNvSpPr txBox="1">
            <a:spLocks noGrp="1"/>
          </p:cNvSpPr>
          <p:nvPr>
            <p:ph type="body" idx="1"/>
          </p:nvPr>
        </p:nvSpPr>
        <p:spPr>
          <a:xfrm>
            <a:off x="247069" y="969600"/>
            <a:ext cx="11778676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dirty="0"/>
              <a:t>Best Practices prepared in parallel with ongoing STAC implementations in context of CEOS Connected Data Assets:</a:t>
            </a:r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dirty="0"/>
              <a:t>NASA CMR, ESA </a:t>
            </a:r>
            <a:r>
              <a:rPr lang="en-US" dirty="0" err="1"/>
              <a:t>FedEO</a:t>
            </a:r>
            <a:r>
              <a:rPr lang="en-US" dirty="0"/>
              <a:t>, INPE, …</a:t>
            </a:r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en-US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dirty="0"/>
              <a:t>Your feedback and inputs are important:</a:t>
            </a:r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>
                <a:hlinkClick r:id="rId3"/>
              </a:rPr>
              <a:t>https://github.com/ceos-wgiss/stac-collection-and-granule-discovery-best-practices</a:t>
            </a:r>
            <a:endParaRPr lang="fr-FR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fr-FR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/>
              <a:t>CEOS Service Discovery Best Practice (https://ceos.org/ourwork/workinggroups/wgiss/documents/)</a:t>
            </a:r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fr-FR" dirty="0" err="1"/>
              <a:t>Forthcoming</a:t>
            </a:r>
            <a:r>
              <a:rPr lang="fr-FR" dirty="0"/>
              <a:t> update </a:t>
            </a:r>
            <a:r>
              <a:rPr lang="fr-FR" dirty="0" err="1"/>
              <a:t>including</a:t>
            </a:r>
            <a:r>
              <a:rPr lang="fr-FR" dirty="0"/>
              <a:t> STAC </a:t>
            </a:r>
            <a:r>
              <a:rPr lang="fr-FR" dirty="0" err="1"/>
              <a:t>encoding</a:t>
            </a:r>
            <a:r>
              <a:rPr lang="fr-FR" dirty="0"/>
              <a:t>.  </a:t>
            </a:r>
            <a:r>
              <a:rPr lang="fr-FR" dirty="0" err="1"/>
              <a:t>Being</a:t>
            </a:r>
            <a:r>
              <a:rPr lang="fr-FR" dirty="0"/>
              <a:t> </a:t>
            </a:r>
            <a:r>
              <a:rPr lang="fr-FR" dirty="0" err="1"/>
              <a:t>reviewed</a:t>
            </a:r>
            <a:r>
              <a:rPr lang="fr-FR" dirty="0"/>
              <a:t> </a:t>
            </a:r>
            <a:r>
              <a:rPr lang="fr-FR" dirty="0" err="1"/>
              <a:t>internally</a:t>
            </a:r>
            <a:r>
              <a:rPr lang="fr-FR" dirty="0"/>
              <a:t>.</a:t>
            </a:r>
            <a:endParaRPr dirty="0"/>
          </a:p>
        </p:txBody>
      </p:sp>
      <p:pic>
        <p:nvPicPr>
          <p:cNvPr id="189" name="Google Shape;189;g2124a4efbac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2549" y="4334838"/>
            <a:ext cx="4223733" cy="1923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9566461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/>
              <a:t>Outline</a:t>
            </a:r>
            <a:endParaRPr/>
          </a:p>
        </p:txBody>
      </p:sp>
      <p:sp>
        <p:nvSpPr>
          <p:cNvPr id="112" name="Google Shape;112;p2"/>
          <p:cNvSpPr txBox="1">
            <a:spLocks noGrp="1"/>
          </p:cNvSpPr>
          <p:nvPr>
            <p:ph type="body" idx="1"/>
          </p:nvPr>
        </p:nvSpPr>
        <p:spPr>
          <a:xfrm>
            <a:off x="247069" y="969600"/>
            <a:ext cx="11664000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609585" indent="-440256">
              <a:spcBef>
                <a:spcPts val="427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Context</a:t>
            </a:r>
            <a:endParaRPr dirty="0"/>
          </a:p>
          <a:p>
            <a:pPr marL="609585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Approach</a:t>
            </a:r>
          </a:p>
          <a:p>
            <a:pPr marL="609585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Status Best Practices</a:t>
            </a:r>
          </a:p>
          <a:p>
            <a:pPr marL="609585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Action Plan and Timeline</a:t>
            </a:r>
          </a:p>
          <a:p>
            <a:pPr marL="609585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</p:txBody>
      </p:sp>
      <p:pic>
        <p:nvPicPr>
          <p:cNvPr id="4" name="Google Shape;120;p3">
            <a:extLst>
              <a:ext uri="{FF2B5EF4-FFF2-40B4-BE49-F238E27FC236}">
                <a16:creationId xmlns:a16="http://schemas.microsoft.com/office/drawing/2014/main" id="{DD495720-101A-4939-A4B5-33E0363AFE2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4499" y="1145091"/>
            <a:ext cx="3437000" cy="1156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3FA4E47-E9BD-400A-964D-95CC884DE7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5587" y="42770"/>
            <a:ext cx="3813465" cy="8312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9566461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Context</a:t>
            </a:r>
            <a:endParaRPr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1"/>
          </p:nvPr>
        </p:nvSpPr>
        <p:spPr>
          <a:xfrm>
            <a:off x="207450" y="980785"/>
            <a:ext cx="11664000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CEOS OpenSearch Best Practices successfully used to federate and discover agency resources via IDN, CMR and </a:t>
            </a:r>
            <a:r>
              <a:rPr lang="en-US" dirty="0" err="1"/>
              <a:t>FedEO</a:t>
            </a:r>
            <a:r>
              <a:rPr lang="en-US" dirty="0"/>
              <a:t>.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Reduced interoperability risks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“STAC” as successor of “OpenSearch” for resource discovery (JSON, </a:t>
            </a:r>
            <a:r>
              <a:rPr lang="en-US" dirty="0" err="1"/>
              <a:t>OpenAPI</a:t>
            </a:r>
            <a:r>
              <a:rPr lang="en-US" dirty="0"/>
              <a:t>, REST, OGC API) ?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Similar capabilities ?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Similar Best Practices ?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Many options for “STAC” implementations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Multiple options lead providers and open-source tools developers to implement arbitrary (different) subsets, causing interoperability risks.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Implementing all options is unnecessary and increases costs</a:t>
            </a:r>
            <a:endParaRPr dirty="0"/>
          </a:p>
          <a:p>
            <a:pPr marL="1067076" lvl="1" indent="-285750">
              <a:spcBef>
                <a:spcPts val="427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427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Need for “CEOS Best Practices” identified:  Best Practices should reduce cost and interoperability risks for both client and server implementations</a:t>
            </a:r>
          </a:p>
          <a:p>
            <a:pPr marL="285750" indent="-285750">
              <a:spcBef>
                <a:spcPts val="427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380990" indent="-245527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96E29-3EA2-48AD-81C7-642C6AC80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587" y="42770"/>
            <a:ext cx="3813465" cy="8312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9566461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Approach</a:t>
            </a:r>
            <a:endParaRPr lang="en-GB" dirty="0"/>
          </a:p>
        </p:txBody>
      </p:sp>
      <p:sp>
        <p:nvSpPr>
          <p:cNvPr id="181" name="Google Shape;181;p11"/>
          <p:cNvSpPr txBox="1">
            <a:spLocks noGrp="1"/>
          </p:cNvSpPr>
          <p:nvPr>
            <p:ph type="body" idx="1"/>
          </p:nvPr>
        </p:nvSpPr>
        <p:spPr>
          <a:xfrm>
            <a:off x="247069" y="969600"/>
            <a:ext cx="11664000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en-US" u="sng" dirty="0"/>
          </a:p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dirty="0"/>
              <a:t>CEOS Working Group on Information Systems and Services (WGISS-55, Cordoba, April 2023)</a:t>
            </a:r>
          </a:p>
          <a:p>
            <a:pPr marL="380990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en-US" u="sng" dirty="0"/>
          </a:p>
          <a:p>
            <a:pPr marL="1162316" lvl="1" indent="-380990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u="sng" dirty="0"/>
              <a:t>STEP 1 (WHAT):</a:t>
            </a:r>
            <a:r>
              <a:rPr lang="en-US" dirty="0"/>
              <a:t>  Propose applicable list of uses cases to narrow scope of STAC Best Practices:</a:t>
            </a:r>
            <a:endParaRPr dirty="0"/>
          </a:p>
          <a:p>
            <a:pPr marL="2037408" lvl="2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867" dirty="0"/>
              <a:t>Get WGISS DAIG group feedback/confirmation and/or priorities for proposed use cases (or additional/other use cases)</a:t>
            </a:r>
            <a:endParaRPr sz="1867" dirty="0"/>
          </a:p>
          <a:p>
            <a:pPr marL="1162316" lvl="1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en-US" dirty="0"/>
          </a:p>
          <a:p>
            <a:pPr marL="1162316" lvl="1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u="sng" dirty="0"/>
              <a:t>STEP 2 (HOW): </a:t>
            </a:r>
            <a:r>
              <a:rPr lang="en-US" dirty="0"/>
              <a:t>Prepare draft STAC Best Practices addressing selected use cases by solving issues in one of three ways:  </a:t>
            </a:r>
          </a:p>
          <a:p>
            <a:pPr marL="2037408" lvl="2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867" dirty="0"/>
              <a:t>Recommend or mandate one method over another in the Best Practices</a:t>
            </a:r>
            <a:endParaRPr sz="1867" dirty="0"/>
          </a:p>
          <a:p>
            <a:pPr marL="2037408" lvl="2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867" dirty="0"/>
              <a:t>Raise issue with appropriate STAC standards body to consolidate on single solution</a:t>
            </a:r>
          </a:p>
          <a:p>
            <a:pPr marL="2037408" lvl="2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867" dirty="0"/>
              <a:t>Create extensions for missing/needed areas (unlikely). </a:t>
            </a:r>
            <a:endParaRPr sz="1867" dirty="0"/>
          </a:p>
          <a:p>
            <a:pPr marL="1162316" lvl="1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endParaRPr lang="en-US" dirty="0"/>
          </a:p>
          <a:p>
            <a:pPr marL="1162316" lvl="1" indent="-380990">
              <a:spcBef>
                <a:spcPts val="427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u="sng" dirty="0"/>
              <a:t>STEP 3 (MEASURE): </a:t>
            </a:r>
            <a:r>
              <a:rPr lang="en-US" dirty="0"/>
              <a:t>Obtain WGISS DAIG (and other) feedback on STEP 2 and iterate…</a:t>
            </a:r>
            <a:endParaRPr dirty="0"/>
          </a:p>
          <a:p>
            <a:pPr marL="1460963" lvl="1" indent="-245527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AC40A0-9C98-42EF-9AA2-CB910DD2A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587" y="42770"/>
            <a:ext cx="3813465" cy="8312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9566461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STEP 1 “define scope” - survey</a:t>
            </a:r>
            <a:endParaRPr dirty="0"/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1"/>
          </p:nvPr>
        </p:nvSpPr>
        <p:spPr>
          <a:xfrm>
            <a:off x="207450" y="980785"/>
            <a:ext cx="11664000" cy="5097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STAC is used “in the wild” for multiple use cases :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/>
              <a:t>Collection and Granule discovery ( STAC Collection / Item )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 err="1"/>
              <a:t>DataCube</a:t>
            </a:r>
            <a:r>
              <a:rPr lang="en-US" dirty="0"/>
              <a:t>-related (STAC Item / Asset / Band)</a:t>
            </a:r>
          </a:p>
          <a:p>
            <a:pPr marL="1067076" lvl="1" indent="-285750"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en-US" dirty="0" err="1"/>
              <a:t>OpenEO</a:t>
            </a:r>
            <a:r>
              <a:rPr lang="en-US" dirty="0"/>
              <a:t> - cloud-based Earth Observation data processing</a:t>
            </a:r>
          </a:p>
          <a:p>
            <a:pPr marL="285750" indent="-285750">
              <a:spcBef>
                <a:spcPts val="427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en-US" dirty="0"/>
          </a:p>
          <a:p>
            <a:pPr marL="380990" indent="-245527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1AFB06-53D3-404C-8E6A-286DBCFC67A6}"/>
              </a:ext>
            </a:extLst>
          </p:cNvPr>
          <p:cNvSpPr/>
          <p:nvPr/>
        </p:nvSpPr>
        <p:spPr>
          <a:xfrm>
            <a:off x="3904735" y="5709053"/>
            <a:ext cx="8209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(*) e.g. </a:t>
            </a:r>
            <a:r>
              <a:rPr lang="en-BE" dirty="0"/>
              <a:t>https://odc-stac.readthedocs.io/en/latest/stac-vs-odc.html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03A8F8-D920-402F-81EB-5767C2A0C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260" y="3601754"/>
            <a:ext cx="7562850" cy="1905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5C406D-2C9B-4040-A54B-EB73ABCF7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88" y="3048290"/>
            <a:ext cx="2552700" cy="2828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F581E5-1232-447A-A3E0-E4EC03D9B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787" y="5877215"/>
            <a:ext cx="1619250" cy="581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FC7D32-94DE-4821-8A8C-74354A3862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888" y="2534257"/>
            <a:ext cx="2562225" cy="552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A1EAA1-02E8-4081-BBA7-C2AD12703E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5072" y="2753837"/>
            <a:ext cx="1946038" cy="847917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42436CC4-441D-4953-8C56-69441FA4EAF7}"/>
              </a:ext>
            </a:extLst>
          </p:cNvPr>
          <p:cNvSpPr/>
          <p:nvPr/>
        </p:nvSpPr>
        <p:spPr>
          <a:xfrm rot="10800000">
            <a:off x="7546116" y="1270959"/>
            <a:ext cx="926757" cy="6054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744988-C0DB-4AEE-92C0-241E4CEB38A7}"/>
              </a:ext>
            </a:extLst>
          </p:cNvPr>
          <p:cNvSpPr txBox="1"/>
          <p:nvPr/>
        </p:nvSpPr>
        <p:spPr>
          <a:xfrm>
            <a:off x="8554930" y="1099679"/>
            <a:ext cx="3462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Scope of STAC Best Practice </a:t>
            </a:r>
            <a:b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</a:br>
            <a:r>
              <a:rPr lang="en-US" dirty="0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from DAIG (as replacement of OpenSearch Best Practice)</a:t>
            </a:r>
            <a:endParaRPr lang="en-BE" dirty="0">
              <a:solidFill>
                <a:srgbClr val="8197A6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B83A53-AF52-4FD9-A6FD-F9F664E9212E}"/>
              </a:ext>
            </a:extLst>
          </p:cNvPr>
          <p:cNvGrpSpPr/>
          <p:nvPr/>
        </p:nvGrpSpPr>
        <p:grpSpPr>
          <a:xfrm>
            <a:off x="937101" y="2120630"/>
            <a:ext cx="314528" cy="250021"/>
            <a:chOff x="586902" y="2120630"/>
            <a:chExt cx="314528" cy="25002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BDDDFB-CEE8-46DC-8062-6A6AF1FBD142}"/>
                </a:ext>
              </a:extLst>
            </p:cNvPr>
            <p:cNvCxnSpPr/>
            <p:nvPr/>
          </p:nvCxnSpPr>
          <p:spPr>
            <a:xfrm>
              <a:off x="632298" y="2120630"/>
              <a:ext cx="223736" cy="243191"/>
            </a:xfrm>
            <a:prstGeom prst="line">
              <a:avLst/>
            </a:prstGeom>
            <a:ln w="635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DC79BAE-D069-4BF2-BC27-521B8B8380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902" y="2120630"/>
              <a:ext cx="314528" cy="250021"/>
            </a:xfrm>
            <a:prstGeom prst="line">
              <a:avLst/>
            </a:prstGeom>
            <a:ln w="635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C2CA0F-8FD9-44A8-9403-37940F293D7A}"/>
              </a:ext>
            </a:extLst>
          </p:cNvPr>
          <p:cNvGrpSpPr/>
          <p:nvPr/>
        </p:nvGrpSpPr>
        <p:grpSpPr>
          <a:xfrm>
            <a:off x="937101" y="1751430"/>
            <a:ext cx="314528" cy="250021"/>
            <a:chOff x="586902" y="2120630"/>
            <a:chExt cx="314528" cy="25002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1FFD83-E276-40D8-8182-06F42026B61D}"/>
                </a:ext>
              </a:extLst>
            </p:cNvPr>
            <p:cNvCxnSpPr/>
            <p:nvPr/>
          </p:nvCxnSpPr>
          <p:spPr>
            <a:xfrm>
              <a:off x="632298" y="2120630"/>
              <a:ext cx="223736" cy="243191"/>
            </a:xfrm>
            <a:prstGeom prst="line">
              <a:avLst/>
            </a:prstGeom>
            <a:ln w="635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787801A-DA3D-4C9B-BCD6-2BF5923720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6902" y="2120630"/>
              <a:ext cx="314528" cy="250021"/>
            </a:xfrm>
            <a:prstGeom prst="line">
              <a:avLst/>
            </a:prstGeom>
            <a:ln w="635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5CC124A-1D9D-45D1-A309-82B5ED2AB4D7}"/>
              </a:ext>
            </a:extLst>
          </p:cNvPr>
          <p:cNvGrpSpPr/>
          <p:nvPr/>
        </p:nvGrpSpPr>
        <p:grpSpPr>
          <a:xfrm>
            <a:off x="1026271" y="1371574"/>
            <a:ext cx="179962" cy="310671"/>
            <a:chOff x="3073940" y="420274"/>
            <a:chExt cx="165371" cy="39910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5958676-1CDB-42C1-992F-D949D695BDF2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40" y="578933"/>
              <a:ext cx="68094" cy="199553"/>
            </a:xfrm>
            <a:prstGeom prst="line">
              <a:avLst/>
            </a:prstGeom>
            <a:ln w="635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E5B430F-702B-43D3-A9E7-4E31E6A165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2034" y="420274"/>
              <a:ext cx="97277" cy="399108"/>
            </a:xfrm>
            <a:prstGeom prst="line">
              <a:avLst/>
            </a:prstGeom>
            <a:ln w="635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70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AB936-DE44-4189-A474-A66D27ECC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 “define scope” - survey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AC91E-CAAB-4768-89A3-78CD0E342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E40646-A6EF-4EB2-B25F-634AA69745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036"/>
          <a:stretch/>
        </p:blipFill>
        <p:spPr>
          <a:xfrm>
            <a:off x="240938" y="2160021"/>
            <a:ext cx="5532000" cy="40499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AE8FD1-8269-4CE1-A9D8-3DF0FEBFB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000" y="2589666"/>
            <a:ext cx="5710505" cy="36203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41EDF8-DC73-43D5-8053-3F414D2758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938" y="882000"/>
            <a:ext cx="4638675" cy="1123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5B6583-C05C-4CB1-8086-D93BD17626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5715" y="882000"/>
            <a:ext cx="4228685" cy="85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10864203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STEP 1 “define scope” – survey results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body" idx="1"/>
          </p:nvPr>
        </p:nvSpPr>
        <p:spPr>
          <a:xfrm>
            <a:off x="247069" y="969599"/>
            <a:ext cx="11664000" cy="541884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609585" indent="-440256">
              <a:spcBef>
                <a:spcPts val="427"/>
              </a:spcBef>
              <a:spcAft>
                <a:spcPts val="0"/>
              </a:spcAft>
              <a:buSzPts val="1600"/>
              <a:buChar char="●"/>
            </a:pPr>
            <a:endParaRPr lang="en-US" dirty="0"/>
          </a:p>
          <a:p>
            <a:pPr marL="609585" indent="-440256">
              <a:spcBef>
                <a:spcPts val="427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Top Responses</a:t>
            </a:r>
          </a:p>
          <a:p>
            <a:pPr marL="169329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STAC API 				(75%)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Granule search 			(70%)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Guidance to allow federation 		(70%)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Font typeface="Verdana" pitchFamily="34" charset="0"/>
              <a:buChar char="●"/>
            </a:pPr>
            <a:r>
              <a:rPr lang="en-US" dirty="0"/>
              <a:t>Advertise available </a:t>
            </a:r>
            <a:r>
              <a:rPr lang="en-US" dirty="0" err="1"/>
              <a:t>queryables</a:t>
            </a:r>
            <a:r>
              <a:rPr lang="en-US" dirty="0"/>
              <a:t> 		(65%)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Encode granule metadata  		(65%)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Collection metadata 			(60%)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Controlled keywords, media types, roles (60%)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Cloud-native assets 			(60%)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Collection search 			(55%)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US" dirty="0"/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“other topics” proposed: </a:t>
            </a:r>
          </a:p>
          <a:p>
            <a:pPr marL="1967356" lvl="2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e.g. asset-level search, highly recommended extensions, ..</a:t>
            </a: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720943-5319-48D9-8183-4FD0AB54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914" y="1198523"/>
            <a:ext cx="4228685" cy="8593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"/>
          <p:cNvSpPr txBox="1">
            <a:spLocks noGrp="1"/>
          </p:cNvSpPr>
          <p:nvPr>
            <p:ph type="title"/>
          </p:nvPr>
        </p:nvSpPr>
        <p:spPr>
          <a:xfrm>
            <a:off x="207451" y="193765"/>
            <a:ext cx="11247624" cy="58472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STEP 2 “Best Practices” – current status v survey priorities</a:t>
            </a:r>
            <a:endParaRPr dirty="0"/>
          </a:p>
        </p:txBody>
      </p:sp>
      <p:sp>
        <p:nvSpPr>
          <p:cNvPr id="112" name="Google Shape;112;p2"/>
          <p:cNvSpPr txBox="1">
            <a:spLocks noGrp="1"/>
          </p:cNvSpPr>
          <p:nvPr>
            <p:ph type="body" idx="1"/>
          </p:nvPr>
        </p:nvSpPr>
        <p:spPr>
          <a:xfrm>
            <a:off x="247069" y="969599"/>
            <a:ext cx="11664000" cy="541884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numCol="1" anchor="t" anchorCtr="0" compatLnSpc="1">
            <a:prstTxWarp prst="textNoShape">
              <a:avLst/>
            </a:prstTxWarp>
            <a:noAutofit/>
          </a:bodyPr>
          <a:lstStyle/>
          <a:p>
            <a:pPr marL="609585" indent="-440256">
              <a:spcBef>
                <a:spcPts val="427"/>
              </a:spcBef>
              <a:spcAft>
                <a:spcPts val="0"/>
              </a:spcAft>
              <a:buSzPts val="1600"/>
              <a:buChar char="●"/>
            </a:pPr>
            <a:endParaRPr lang="en-US" dirty="0"/>
          </a:p>
          <a:p>
            <a:pPr marL="609585" indent="-440256">
              <a:spcBef>
                <a:spcPts val="427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Most demanded topics to be ad</a:t>
            </a:r>
          </a:p>
          <a:p>
            <a:pPr marL="169329">
              <a:spcBef>
                <a:spcPts val="427"/>
              </a:spcBef>
              <a:spcAft>
                <a:spcPts val="0"/>
              </a:spcAft>
              <a:buSzPts val="1600"/>
            </a:pPr>
            <a:endParaRPr dirty="0"/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STAC API 				(75%)			</a:t>
            </a:r>
            <a:r>
              <a:rPr lang="en-US" dirty="0">
                <a:solidFill>
                  <a:srgbClr val="FF0000"/>
                </a:solidFill>
              </a:rPr>
              <a:t>§3.2, §4.3, §5.3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Granule search 			(70%)			</a:t>
            </a:r>
            <a:r>
              <a:rPr lang="en-US" dirty="0">
                <a:solidFill>
                  <a:srgbClr val="FF0000"/>
                </a:solidFill>
              </a:rPr>
              <a:t>§4 Granule Catalog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Guidance to allow federation 		(70%)			</a:t>
            </a:r>
            <a:r>
              <a:rPr lang="en-US" altLang="en-US" dirty="0">
                <a:solidFill>
                  <a:srgbClr val="FF0000"/>
                </a:solidFill>
              </a:rPr>
              <a:t>§*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Font typeface="Verdana" pitchFamily="34" charset="0"/>
              <a:buChar char="●"/>
            </a:pPr>
            <a:r>
              <a:rPr lang="en-US" dirty="0"/>
              <a:t>Advertise available </a:t>
            </a:r>
            <a:r>
              <a:rPr lang="en-US" dirty="0" err="1"/>
              <a:t>queryables</a:t>
            </a:r>
            <a:r>
              <a:rPr lang="en-US" dirty="0"/>
              <a:t> 		(65%)			</a:t>
            </a:r>
            <a:r>
              <a:rPr lang="en-US" dirty="0">
                <a:solidFill>
                  <a:srgbClr val="FF0000"/>
                </a:solidFill>
              </a:rPr>
              <a:t>§3.2 Catalog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Encode granule metadata  		(65%)			</a:t>
            </a:r>
            <a:r>
              <a:rPr lang="en-US" dirty="0">
                <a:solidFill>
                  <a:srgbClr val="FF0000"/>
                </a:solidFill>
              </a:rPr>
              <a:t>§6 Granule Metadata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Collection metadata 			(60%)			</a:t>
            </a:r>
            <a:r>
              <a:rPr lang="en-US" dirty="0">
                <a:solidFill>
                  <a:srgbClr val="FF0000"/>
                </a:solidFill>
              </a:rPr>
              <a:t>§7 Collection Metadata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Controlled keywords, media types, roles (60%)			</a:t>
            </a:r>
            <a:r>
              <a:rPr lang="en-US" dirty="0">
                <a:solidFill>
                  <a:srgbClr val="FF0000"/>
                </a:solidFill>
              </a:rPr>
              <a:t>§3.3, §7.2 Metadata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Cloud-native assets 			(60%)			</a:t>
            </a:r>
            <a:r>
              <a:rPr lang="en-US" dirty="0">
                <a:solidFill>
                  <a:srgbClr val="FF0000"/>
                </a:solidFill>
              </a:rPr>
              <a:t>§6.3 Granule Metadata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Collection search 			(55%)			</a:t>
            </a:r>
            <a:r>
              <a:rPr lang="en-US" dirty="0">
                <a:solidFill>
                  <a:srgbClr val="FF0000"/>
                </a:solidFill>
              </a:rPr>
              <a:t>§5.3 Collection Catalog</a:t>
            </a:r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lang="en-US" dirty="0"/>
          </a:p>
          <a:p>
            <a:pPr marL="1390911" lvl="1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“other topics” proposed: </a:t>
            </a:r>
          </a:p>
          <a:p>
            <a:pPr marL="1967356" lvl="2" indent="-440256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e.g. asset-level search, highly recommended extensions, ..</a:t>
            </a: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  <a:p>
            <a:pPr>
              <a:spcBef>
                <a:spcPts val="427"/>
              </a:spcBef>
              <a:spcAft>
                <a:spcPts val="0"/>
              </a:spcAft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95F9EF-DF3D-457E-BEC6-85F8EBE7A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797" y="1241923"/>
            <a:ext cx="3453243" cy="7017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D565BD-7957-46C5-9AAF-BED3CECA0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1300" y="1436975"/>
            <a:ext cx="3533775" cy="533400"/>
          </a:xfrm>
          <a:prstGeom prst="rect">
            <a:avLst/>
          </a:prstGeom>
          <a:noFill/>
          <a:ln w="3175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57087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D40F6-C252-425B-98CA-A93C94D75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 “Best Practices” – current status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5CAEA6-16BE-46B4-85C6-33A8E2408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67076" lvl="1" indent="-285750">
              <a:buFont typeface="Arial" panose="020B0604020202020204" pitchFamily="34" charset="0"/>
              <a:buChar char="•"/>
            </a:pPr>
            <a:r>
              <a:rPr lang="en-US" dirty="0"/>
              <a:t>Current draft at </a:t>
            </a:r>
            <a:r>
              <a:rPr lang="en-US" dirty="0">
                <a:hlinkClick r:id="rId2"/>
              </a:rPr>
              <a:t>https://github.com/ceos-wgiss/stac-collection-and-granule-discovery-best-practices</a:t>
            </a:r>
            <a:r>
              <a:rPr lang="en-US" dirty="0"/>
              <a:t> </a:t>
            </a:r>
          </a:p>
          <a:p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94829B-F466-44AF-9C9C-C7E230E44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36" y="1620197"/>
            <a:ext cx="4653785" cy="43558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8790DF-AF78-4067-8C83-A0A476B47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1934" y="2567008"/>
            <a:ext cx="5866071" cy="25633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54278C-3A2C-4D8D-A726-FFCB9E845B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37" y="2567008"/>
            <a:ext cx="5924601" cy="357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25764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1D5F5E67-AB13-4111-9750-227349DF9C0E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CB5FC264-F170-4FD7-B1B7-AD228B5C627F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BAA92E9C-6AC9-4603-A52E-F067BCFA2092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.potx" id="{F1565A85-B878-49F9-899B-4F1FD8E5BBEB}" vid="{74AF34BF-3A32-4DE4-AA6F-C6B9EC0D26DF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For ESA Official Use Only</Classification>
    <Issue_x0020_Date xmlns="ddc99d1b-0883-4f2c-a8e6-6d8ebaa0e5d6">2022-03-17T23:00:00+00:00</Issue_x0020_Date>
    <Issue xmlns="ddc99d1b-0883-4f2c-a8e6-6d8ebaa0e5d6">0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N/A</Status>
    <_dlc_DocId xmlns="ddc99d1b-0883-4f2c-a8e6-6d8ebaa0e5d6">PKKMWAM5UKCP-1108600927-1303</_dlc_DocId>
    <_dlc_DocIdUrl xmlns="ddc99d1b-0883-4f2c-a8e6-6d8ebaa0e5d6">
      <Url>https://esateamsite.sso.esa.int/support/EOT2018/_layouts/15/DocIdRedir.aspx?ID=PKKMWAM5UKCP-1108600927-1303</Url>
      <Description>PKKMWAM5UKCP-1108600927-1303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22279E-2C4C-4C93-8498-455A58D1433E}">
  <ds:schemaRefs>
    <ds:schemaRef ds:uri="http://schemas.microsoft.com/office/infopath/2007/PartnerControls"/>
    <ds:schemaRef ds:uri="http://schemas.microsoft.com/office/2006/documentManagement/types"/>
    <ds:schemaRef ds:uri="http://schemas.microsoft.com/sharepoint/v4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sharepoint/v3/fields"/>
    <ds:schemaRef ds:uri="ddc99d1b-0883-4f2c-a8e6-6d8ebaa0e5d6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2253E4B-BB15-4AC1-82DB-CDDE390D88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99d1b-0883-4f2c-a8e6-6d8ebaa0e5d6"/>
    <ds:schemaRef ds:uri="http://schemas.microsoft.com/sharepoint/v3/field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B14A63-63A1-4694-A9CB-C52F3967F03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2020_ESA_Presentation</Template>
  <TotalTime>8955</TotalTime>
  <Words>1260</Words>
  <Application>Microsoft Office PowerPoint</Application>
  <PresentationFormat>Custom</PresentationFormat>
  <Paragraphs>135</Paragraphs>
  <Slides>17</Slides>
  <Notes>8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MS PGothic</vt:lpstr>
      <vt:lpstr>Arial</vt:lpstr>
      <vt:lpstr>Calibri</vt:lpstr>
      <vt:lpstr>Verdana</vt:lpstr>
      <vt:lpstr>ESA_Presentation_DARK</vt:lpstr>
      <vt:lpstr>ESA_Presentation_DARK_BG</vt:lpstr>
      <vt:lpstr>ESA_Presentation_CLEAR</vt:lpstr>
      <vt:lpstr>ESA_Presentation_CLEAR_BG</vt:lpstr>
      <vt:lpstr>PowerPoint Presentation</vt:lpstr>
      <vt:lpstr>Outline</vt:lpstr>
      <vt:lpstr>Context</vt:lpstr>
      <vt:lpstr>Approach</vt:lpstr>
      <vt:lpstr>STEP 1 “define scope” - survey</vt:lpstr>
      <vt:lpstr>STEP 1 “define scope” - survey</vt:lpstr>
      <vt:lpstr>STEP 1 “define scope” – survey results</vt:lpstr>
      <vt:lpstr>STEP 2 “Best Practices” – current status v survey priorities</vt:lpstr>
      <vt:lpstr>STEP 2 “Best Practices” – current status</vt:lpstr>
      <vt:lpstr>STEP 2 “Best Practices” – current status</vt:lpstr>
      <vt:lpstr>STEP 2 “Best Practices” – current status</vt:lpstr>
      <vt:lpstr>Best Practices – Example requirements </vt:lpstr>
      <vt:lpstr>Best Practices – Underlying “STAC” specifications</vt:lpstr>
      <vt:lpstr>Action Plan and Timeline</vt:lpstr>
      <vt:lpstr>Action Plan and Timeline</vt:lpstr>
      <vt:lpstr>Action Plan and Timeline</vt:lpstr>
      <vt:lpstr>Conclusion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Fedeo Report</dc:title>
  <dc:subject>Fedeo Report</dc:subject>
  <dc:creator>Yves Coene</dc:creator>
  <cp:keywords/>
  <dc:description/>
  <cp:lastModifiedBy>Yves Coene</cp:lastModifiedBy>
  <cp:revision>389</cp:revision>
  <cp:lastPrinted>2008-08-26T16:26:23Z</cp:lastPrinted>
  <dcterms:created xsi:type="dcterms:W3CDTF">2022-03-18T14:00:45Z</dcterms:created>
  <dcterms:modified xsi:type="dcterms:W3CDTF">2024-06-05T14:00:00Z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Yves Coene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For ESA Official Use Only</vt:lpwstr>
  </property>
  <property fmtid="{D5CDD505-2E9C-101B-9397-08002B2CF9AE}" pid="18" name="Classification Caveat">
    <vt:lpwstr/>
  </property>
  <property fmtid="{D5CDD505-2E9C-101B-9397-08002B2CF9AE}" pid="19" name="Status">
    <vt:lpwstr>N/A</vt:lpwstr>
  </property>
  <property fmtid="{D5CDD505-2E9C-101B-9397-08002B2CF9AE}" pid="20" name="bmsSiteName">
    <vt:lpwstr/>
  </property>
  <property fmtid="{D5CDD505-2E9C-101B-9397-08002B2CF9AE}" pid="21" name="Originating Organisation">
    <vt:lpwstr>ESA</vt:lpwstr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2022-03-17T23:00:00Z</vt:filetime>
  </property>
  <property fmtid="{D5CDD505-2E9C-101B-9397-08002B2CF9AE}" pid="30" name="Organisational_x0020_entity">
    <vt:lpwstr>ESA</vt:lpwstr>
  </property>
  <property fmtid="{D5CDD505-2E9C-101B-9397-08002B2CF9AE}" pid="31" name="_dlc_DocIdItemGuid">
    <vt:lpwstr>5f0bab48-4ce0-4eab-83cc-d71b5b88219f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PKKMWAM5UKCP-1108600927-1303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2020-09-30T12:03:24Z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12cffb5a-e4fd-4993-a937-3b8906224a24</vt:lpwstr>
  </property>
  <property fmtid="{D5CDD505-2E9C-101B-9397-08002B2CF9AE}" pid="41" name="MSIP_Label_3976fa30-1907-4356-8241-62ea5e1c0256_ContentBits">
    <vt:lpwstr>0</vt:lpwstr>
  </property>
</Properties>
</file>