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ContentType="application/vnd.openxmlformats-officedocument.customXmlProperties+xml" PartName="/customXml/itemProps1.xml"/>
  <Override ContentType="application/vnd.openxmlformats-officedocument.customXmlProperties+xml" PartName="/customXml/itemProps2.xml"/>
  <Override ContentType="application/vnd.openxmlformats-officedocument.customXmlProperties+xml" PartName="/customXml/itemProps3.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?><Relationships xmlns="http://schemas.openxmlformats.org/package/2006/relationships"><Relationship Target="ppt/presentation.xml" Type="http://schemas.openxmlformats.org/officeDocument/2006/relationships/officeDocument" Id="rId1"></Relationship><Relationship Target="docProps/core.xml" Type="http://schemas.openxmlformats.org/package/2006/relationships/metadata/core-properties" Id="rId2"></Relationship><Relationship Target="docProps/app.xml" Type="http://schemas.openxmlformats.org/officeDocument/2006/relationships/extended-properties" Id="rId3"></Relationship><Relationship Target="docProps/custom.xml" Type="http://schemas.openxmlformats.org/officeDocument/2006/relationships/custom-properties" Id="rId4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4"/>
    <p:sldMasterId id="2147487698" r:id="rId5"/>
  </p:sldMasterIdLst>
  <p:notesMasterIdLst>
    <p:notesMasterId r:id="rId16"/>
  </p:notesMasterIdLst>
  <p:handoutMasterIdLst>
    <p:handoutMasterId r:id="rId17"/>
  </p:handoutMasterIdLst>
  <p:sldIdLst>
    <p:sldId id="589" r:id="rId6"/>
    <p:sldId id="11405" r:id="rId7"/>
    <p:sldId id="11406" r:id="rId8"/>
    <p:sldId id="11407" r:id="rId9"/>
    <p:sldId id="11408" r:id="rId10"/>
    <p:sldId id="11409" r:id="rId11"/>
    <p:sldId id="11410" r:id="rId12"/>
    <p:sldId id="11411" r:id="rId13"/>
    <p:sldId id="11412" r:id="rId14"/>
    <p:sldId id="11413" r:id="rId15"/>
  </p:sldIdLst>
  <p:sldSz cx="12192000" cy="6858000"/>
  <p:notesSz cx="9931400" cy="14363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4" userDrawn="1">
          <p15:clr>
            <a:srgbClr val="A4A3A4"/>
          </p15:clr>
        </p15:guide>
        <p15:guide id="2" orient="horz" pos="1410" userDrawn="1">
          <p15:clr>
            <a:srgbClr val="A4A3A4"/>
          </p15:clr>
        </p15:guide>
        <p15:guide id="3" orient="horz" pos="2715" userDrawn="1">
          <p15:clr>
            <a:srgbClr val="A4A3A4"/>
          </p15:clr>
        </p15:guide>
        <p15:guide id="4" orient="horz" pos="2389" userDrawn="1">
          <p15:clr>
            <a:srgbClr val="A4A3A4"/>
          </p15:clr>
        </p15:guide>
        <p15:guide id="5" orient="horz" pos="2064" userDrawn="1">
          <p15:clr>
            <a:srgbClr val="A4A3A4"/>
          </p15:clr>
        </p15:guide>
        <p15:guide id="6" orient="horz" pos="1735" userDrawn="1">
          <p15:clr>
            <a:srgbClr val="A4A3A4"/>
          </p15:clr>
        </p15:guide>
        <p15:guide id="7" orient="horz" pos="3369" userDrawn="1">
          <p15:clr>
            <a:srgbClr val="A4A3A4"/>
          </p15:clr>
        </p15:guide>
        <p15:guide id="8" orient="horz" pos="3698" userDrawn="1">
          <p15:clr>
            <a:srgbClr val="A4A3A4"/>
          </p15:clr>
        </p15:guide>
        <p15:guide id="9" pos="5186" userDrawn="1">
          <p15:clr>
            <a:srgbClr val="A4A3A4"/>
          </p15:clr>
        </p15:guide>
        <p15:guide id="10" pos="241" userDrawn="1">
          <p15:clr>
            <a:srgbClr val="A4A3A4"/>
          </p15:clr>
        </p15:guide>
        <p15:guide id="11" pos="1910" userDrawn="1">
          <p15:clr>
            <a:srgbClr val="A4A3A4"/>
          </p15:clr>
        </p15:guide>
        <p15:guide id="12" pos="6005" userDrawn="1">
          <p15:clr>
            <a:srgbClr val="A4A3A4"/>
          </p15:clr>
        </p15:guide>
        <p15:guide id="13" pos="6838" userDrawn="1">
          <p15:clr>
            <a:srgbClr val="A4A3A4"/>
          </p15:clr>
        </p15:guide>
        <p15:guide id="14" pos="2751" userDrawn="1">
          <p15:clr>
            <a:srgbClr val="A4A3A4"/>
          </p15:clr>
        </p15:guide>
        <p15:guide id="15" pos="10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5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48"/>
    <a:srgbClr val="002159"/>
    <a:srgbClr val="2366AB"/>
    <a:srgbClr val="C5B9AC"/>
    <a:srgbClr val="00205B"/>
    <a:srgbClr val="D6D2C4"/>
    <a:srgbClr val="E8E8E8"/>
    <a:srgbClr val="E0E0E0"/>
    <a:srgbClr val="F1F1F1"/>
    <a:srgbClr val="00B5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0299" autoAdjust="0"/>
  </p:normalViewPr>
  <p:slideViewPr>
    <p:cSldViewPr snapToGrid="0">
      <p:cViewPr varScale="1">
        <p:scale>
          <a:sx n="112" d="100"/>
          <a:sy n="112" d="100"/>
        </p:scale>
        <p:origin x="492" y="90"/>
      </p:cViewPr>
      <p:guideLst>
        <p:guide orient="horz" pos="1164"/>
        <p:guide orient="horz" pos="1410"/>
        <p:guide orient="horz" pos="2715"/>
        <p:guide orient="horz" pos="2389"/>
        <p:guide orient="horz" pos="2064"/>
        <p:guide orient="horz" pos="1735"/>
        <p:guide orient="horz" pos="3369"/>
        <p:guide orient="horz" pos="3698"/>
        <p:guide pos="5186"/>
        <p:guide pos="241"/>
        <p:guide pos="1910"/>
        <p:guide pos="6005"/>
        <p:guide pos="6838"/>
        <p:guide pos="2751"/>
        <p:guide pos="10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0020"/>
    </p:cViewPr>
  </p:sorterViewPr>
  <p:notesViewPr>
    <p:cSldViewPr snapToGrid="0">
      <p:cViewPr varScale="1">
        <p:scale>
          <a:sx n="57" d="100"/>
          <a:sy n="57" d="100"/>
        </p:scale>
        <p:origin x="3096" y="78"/>
      </p:cViewPr>
      <p:guideLst>
        <p:guide orient="horz" pos="4525"/>
        <p:guide pos="3127"/>
      </p:guideLst>
    </p:cSldViewPr>
  </p:notesViewPr>
  <p:gridSpacing cx="72008" cy="72008"/>
</p:viewPr>
</file>

<file path=ppt/_rels/presentation.xml.rels><?xml version="1.0" encoding="UTF-8" ?><Relationships xmlns="http://schemas.openxmlformats.org/package/2006/relationships"><Relationship Target="slides/slide3.xml" Type="http://schemas.openxmlformats.org/officeDocument/2006/relationships/slide" Id="rId8"></Relationship><Relationship Target="slides/slide8.xml" Type="http://schemas.openxmlformats.org/officeDocument/2006/relationships/slide" Id="rId13"></Relationship><Relationship Target="presProps.xml" Type="http://schemas.openxmlformats.org/officeDocument/2006/relationships/presProps" Id="rId18"></Relationship><Relationship Target="../customXml/item3.xml" Type="http://schemas.openxmlformats.org/officeDocument/2006/relationships/customXml" Id="rId3"></Relationship><Relationship Target="tableStyles.xml" Type="http://schemas.openxmlformats.org/officeDocument/2006/relationships/tableStyles" Id="rId21"></Relationship><Relationship Target="slides/slide2.xml" Type="http://schemas.openxmlformats.org/officeDocument/2006/relationships/slide" Id="rId7"></Relationship><Relationship Target="slides/slide7.xml" Type="http://schemas.openxmlformats.org/officeDocument/2006/relationships/slide" Id="rId12"></Relationship><Relationship Target="handoutMasters/handoutMaster1.xml" Type="http://schemas.openxmlformats.org/officeDocument/2006/relationships/handoutMaster" Id="rId17"></Relationship><Relationship Target="../customXml/item2.xml" Type="http://schemas.openxmlformats.org/officeDocument/2006/relationships/customXml" Id="rId2"></Relationship><Relationship Target="notesMasters/notesMaster1.xml" Type="http://schemas.openxmlformats.org/officeDocument/2006/relationships/notesMaster" Id="rId16"></Relationship><Relationship Target="theme/theme1.xml" Type="http://schemas.openxmlformats.org/officeDocument/2006/relationships/theme" Id="rId20"></Relationship><Relationship Target="../customXml/item1.xml" Type="http://schemas.openxmlformats.org/officeDocument/2006/relationships/customXml" Id="rId1"></Relationship><Relationship Target="slides/slide1.xml" Type="http://schemas.openxmlformats.org/officeDocument/2006/relationships/slide" Id="rId6"></Relationship><Relationship Target="slides/slide6.xml" Type="http://schemas.openxmlformats.org/officeDocument/2006/relationships/slide" Id="rId11"></Relationship><Relationship Target="slideMasters/slideMaster2.xml" Type="http://schemas.openxmlformats.org/officeDocument/2006/relationships/slideMaster" Id="rId5"></Relationship><Relationship Target="slides/slide10.xml" Type="http://schemas.openxmlformats.org/officeDocument/2006/relationships/slide" Id="rId15"></Relationship><Relationship Target="slides/slide5.xml" Type="http://schemas.openxmlformats.org/officeDocument/2006/relationships/slide" Id="rId10"></Relationship><Relationship Target="viewProps.xml" Type="http://schemas.openxmlformats.org/officeDocument/2006/relationships/viewProps" Id="rId19"></Relationship><Relationship Target="slideMasters/slideMaster1.xml" Type="http://schemas.openxmlformats.org/officeDocument/2006/relationships/slideMaster" Id="rId4"></Relationship><Relationship Target="slides/slide4.xml" Type="http://schemas.openxmlformats.org/officeDocument/2006/relationships/slide" Id="rId9"></Relationship><Relationship Target="slides/slide9.xml" Type="http://schemas.openxmlformats.org/officeDocument/2006/relationships/slide" Id="rId14"></Relationship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1336954" eaLnBrk="0" hangingPunct="0">
              <a:spcBef>
                <a:spcPct val="0"/>
              </a:spcBef>
              <a:defRPr sz="17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982200" y="0"/>
            <a:ext cx="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1336954" eaLnBrk="0" hangingPunct="0">
              <a:spcBef>
                <a:spcPct val="0"/>
              </a:spcBef>
              <a:defRPr sz="17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90650"/>
            <a:ext cx="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1336954" eaLnBrk="0" hangingPunct="0">
              <a:spcBef>
                <a:spcPct val="0"/>
              </a:spcBef>
              <a:defRPr sz="17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9707563" y="14085888"/>
            <a:ext cx="274637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1336954" eaLnBrk="0" hangingPunct="0">
              <a:spcBef>
                <a:spcPct val="0"/>
              </a:spcBef>
              <a:defRPr sz="17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E842FA72-B9ED-494F-A64D-EC1E1901C35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361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601" tIns="66800" rIns="133601" bIns="66800" numCol="1" anchor="t" anchorCtr="0" compatLnSpc="1">
            <a:prstTxWarp prst="textNoShape">
              <a:avLst/>
            </a:prstTxWarp>
          </a:bodyPr>
          <a:lstStyle>
            <a:lvl1pPr defTabSz="1336954" eaLnBrk="0" hangingPunct="0">
              <a:spcBef>
                <a:spcPct val="0"/>
              </a:spcBef>
              <a:defRPr sz="17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9275" y="0"/>
            <a:ext cx="43021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601" tIns="66800" rIns="133601" bIns="66800" numCol="1" anchor="t" anchorCtr="0" compatLnSpc="1">
            <a:prstTxWarp prst="textNoShape">
              <a:avLst/>
            </a:prstTxWarp>
          </a:bodyPr>
          <a:lstStyle>
            <a:lvl1pPr algn="r" defTabSz="1336954" eaLnBrk="0" hangingPunct="0">
              <a:spcBef>
                <a:spcPct val="0"/>
              </a:spcBef>
              <a:defRPr sz="17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7800" y="1074738"/>
            <a:ext cx="9575800" cy="5386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388" y="6819900"/>
            <a:ext cx="7286625" cy="646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601" tIns="66800" rIns="133601" bIns="6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3644563"/>
            <a:ext cx="4302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601" tIns="66800" rIns="133601" bIns="66800" numCol="1" anchor="b" anchorCtr="0" compatLnSpc="1">
            <a:prstTxWarp prst="textNoShape">
              <a:avLst/>
            </a:prstTxWarp>
          </a:bodyPr>
          <a:lstStyle>
            <a:lvl1pPr defTabSz="1336954" eaLnBrk="0" hangingPunct="0">
              <a:spcBef>
                <a:spcPct val="0"/>
              </a:spcBef>
              <a:defRPr sz="17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9275" y="13644563"/>
            <a:ext cx="43021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601" tIns="66800" rIns="133601" bIns="66800" numCol="1" anchor="b" anchorCtr="0" compatLnSpc="1">
            <a:prstTxWarp prst="textNoShape">
              <a:avLst/>
            </a:prstTxWarp>
          </a:bodyPr>
          <a:lstStyle>
            <a:lvl1pPr algn="r" defTabSz="1336954" eaLnBrk="0" hangingPunct="0">
              <a:spcBef>
                <a:spcPct val="0"/>
              </a:spcBef>
              <a:defRPr sz="17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FE02029-9BE2-4139-82E8-7E205433FD5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419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333500"/>
            <a:fld id="{B3123BCD-06C1-4979-A4B6-929E88FE602B}" type="slidenum">
              <a:rPr lang="de-DE" smtClean="0"/>
              <a:pPr defTabSz="1333500"/>
              <a:t>1</a:t>
            </a:fld>
            <a:endParaRPr lang="de-DE"/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7800" y="1074738"/>
            <a:ext cx="9575800" cy="5386387"/>
          </a:xfrm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20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Ic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DestinE graphic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10" b="6255"/>
          <a:stretch/>
        </p:blipFill>
        <p:spPr>
          <a:xfrm>
            <a:off x="3188874" y="852548"/>
            <a:ext cx="8913479" cy="5709617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auto">
          <a:xfrm>
            <a:off x="145054" y="1091133"/>
            <a:ext cx="3043820" cy="5455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pic>
        <p:nvPicPr>
          <p:cNvPr id="12" name="Circles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3" r="29658" b="34581"/>
          <a:stretch/>
        </p:blipFill>
        <p:spPr>
          <a:xfrm>
            <a:off x="1767327" y="776087"/>
            <a:ext cx="10327342" cy="5816814"/>
          </a:xfrm>
          <a:prstGeom prst="rect">
            <a:avLst/>
          </a:prstGeom>
        </p:spPr>
      </p:pic>
      <p:grpSp>
        <p:nvGrpSpPr>
          <p:cNvPr id="13" name="White Frame"/>
          <p:cNvGrpSpPr/>
          <p:nvPr userDrawn="1"/>
        </p:nvGrpSpPr>
        <p:grpSpPr>
          <a:xfrm>
            <a:off x="-2" y="681988"/>
            <a:ext cx="12192002" cy="5947340"/>
            <a:chOff x="-2" y="681988"/>
            <a:chExt cx="12192002" cy="5947340"/>
          </a:xfrm>
          <a:solidFill>
            <a:schemeClr val="tx1"/>
          </a:solidFill>
        </p:grpSpPr>
        <p:sp>
          <p:nvSpPr>
            <p:cNvPr id="14" name="Rectangle 13"/>
            <p:cNvSpPr/>
            <p:nvPr userDrawn="1"/>
          </p:nvSpPr>
          <p:spPr bwMode="auto">
            <a:xfrm>
              <a:off x="0" y="681988"/>
              <a:ext cx="12192000" cy="583595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 flipV="1">
              <a:off x="0" y="6530108"/>
              <a:ext cx="12192000" cy="9922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-2" y="862747"/>
              <a:ext cx="151682" cy="572330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12040318" y="862747"/>
              <a:ext cx="151682" cy="572330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64" name="Rectangle 263"/>
          <p:cNvSpPr/>
          <p:nvPr userDrawn="1"/>
        </p:nvSpPr>
        <p:spPr bwMode="auto">
          <a:xfrm>
            <a:off x="145054" y="-8719"/>
            <a:ext cx="2107258" cy="647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cxnSp>
        <p:nvCxnSpPr>
          <p:cNvPr id="268" name="Straight Connector 267"/>
          <p:cNvCxnSpPr/>
          <p:nvPr userDrawn="1"/>
        </p:nvCxnSpPr>
        <p:spPr bwMode="auto">
          <a:xfrm>
            <a:off x="145054" y="638706"/>
            <a:ext cx="12046946" cy="0"/>
          </a:xfrm>
          <a:prstGeom prst="line">
            <a:avLst/>
          </a:prstGeom>
          <a:solidFill>
            <a:schemeClr val="bg2"/>
          </a:solidFill>
          <a:ln w="6350" cap="flat" cmpd="sng" algn="ctr">
            <a:solidFill>
              <a:schemeClr val="tx2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7" name="EUMETSAT logo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8"/>
          <a:stretch/>
        </p:blipFill>
        <p:spPr>
          <a:xfrm>
            <a:off x="371032" y="114424"/>
            <a:ext cx="1703214" cy="4380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014" y="42380"/>
            <a:ext cx="9261197" cy="601377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3DDAC24-7450-FF80-6CBD-282343306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345" y="2293044"/>
            <a:ext cx="8985308" cy="70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b="0" i="0">
                <a:solidFill>
                  <a:schemeClr val="bg1"/>
                </a:solidFill>
                <a:latin typeface="EC Square Sans Pro" panose="020B0506040000020004" pitchFamily="34" charset="0"/>
              </a:defRPr>
            </a:lvl1pPr>
          </a:lstStyle>
          <a:p>
            <a:r>
              <a:rPr lang="en-GB" noProof="0" dirty="0" err="1"/>
              <a:t>Modifiez</a:t>
            </a:r>
            <a:r>
              <a:rPr lang="en-GB" noProof="0" dirty="0"/>
              <a:t> le style du titre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E88A752-72F5-D832-2551-9434FDA39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86997" y="370254"/>
            <a:ext cx="1618006" cy="163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7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hurrica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estinE graphic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8" b="5900"/>
          <a:stretch/>
        </p:blipFill>
        <p:spPr>
          <a:xfrm>
            <a:off x="82296" y="863392"/>
            <a:ext cx="8869680" cy="5729432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9023878" y="1091133"/>
            <a:ext cx="3043820" cy="5455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pic>
        <p:nvPicPr>
          <p:cNvPr id="12" name="Circles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3" r="29658" b="34581"/>
          <a:stretch/>
        </p:blipFill>
        <p:spPr>
          <a:xfrm flipH="1">
            <a:off x="84831" y="776087"/>
            <a:ext cx="10327342" cy="5816814"/>
          </a:xfrm>
          <a:prstGeom prst="rect">
            <a:avLst/>
          </a:prstGeom>
        </p:spPr>
      </p:pic>
      <p:grpSp>
        <p:nvGrpSpPr>
          <p:cNvPr id="13" name="White Frame"/>
          <p:cNvGrpSpPr/>
          <p:nvPr userDrawn="1"/>
        </p:nvGrpSpPr>
        <p:grpSpPr>
          <a:xfrm>
            <a:off x="-2" y="681988"/>
            <a:ext cx="12192002" cy="5947340"/>
            <a:chOff x="-2" y="681988"/>
            <a:chExt cx="12192002" cy="5947340"/>
          </a:xfrm>
          <a:solidFill>
            <a:schemeClr val="tx1"/>
          </a:solidFill>
        </p:grpSpPr>
        <p:sp>
          <p:nvSpPr>
            <p:cNvPr id="14" name="Rectangle 13"/>
            <p:cNvSpPr/>
            <p:nvPr userDrawn="1"/>
          </p:nvSpPr>
          <p:spPr bwMode="auto">
            <a:xfrm>
              <a:off x="0" y="681988"/>
              <a:ext cx="12192000" cy="583595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 flipV="1">
              <a:off x="0" y="6530108"/>
              <a:ext cx="12192000" cy="9922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-2" y="862747"/>
              <a:ext cx="151682" cy="572330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12040318" y="862747"/>
              <a:ext cx="151682" cy="572330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64" name="Rectangle 263"/>
          <p:cNvSpPr/>
          <p:nvPr userDrawn="1"/>
        </p:nvSpPr>
        <p:spPr bwMode="auto">
          <a:xfrm>
            <a:off x="145054" y="-8719"/>
            <a:ext cx="2107258" cy="647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cxnSp>
        <p:nvCxnSpPr>
          <p:cNvPr id="268" name="Straight Connector 267"/>
          <p:cNvCxnSpPr/>
          <p:nvPr userDrawn="1"/>
        </p:nvCxnSpPr>
        <p:spPr bwMode="auto">
          <a:xfrm>
            <a:off x="145054" y="638706"/>
            <a:ext cx="12046946" cy="0"/>
          </a:xfrm>
          <a:prstGeom prst="line">
            <a:avLst/>
          </a:prstGeom>
          <a:solidFill>
            <a:schemeClr val="bg2"/>
          </a:solidFill>
          <a:ln w="6350" cap="flat" cmpd="sng" algn="ctr">
            <a:solidFill>
              <a:schemeClr val="tx2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7" name="Picture 26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8"/>
          <a:stretch/>
        </p:blipFill>
        <p:spPr>
          <a:xfrm>
            <a:off x="371032" y="114424"/>
            <a:ext cx="1703214" cy="4380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014" y="42380"/>
            <a:ext cx="9261197" cy="60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397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139429"/>
            <a:ext cx="8183418" cy="54474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4" b="3165"/>
          <a:stretch/>
        </p:blipFill>
        <p:spPr>
          <a:xfrm>
            <a:off x="0" y="877455"/>
            <a:ext cx="12192000" cy="576349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45054" y="-8719"/>
            <a:ext cx="647425" cy="647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"/>
            <a:ext cx="11254467" cy="640079"/>
          </a:xfrm>
        </p:spPr>
        <p:txBody>
          <a:bodyPr/>
          <a:lstStyle>
            <a:lvl1pPr marL="221544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08436" y="1237673"/>
            <a:ext cx="5463956" cy="51644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1"/>
          <a:stretch/>
        </p:blipFill>
        <p:spPr>
          <a:xfrm>
            <a:off x="207400" y="83805"/>
            <a:ext cx="485747" cy="4826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78" y="3061592"/>
            <a:ext cx="1245440" cy="12434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" r="40187"/>
          <a:stretch/>
        </p:blipFill>
        <p:spPr>
          <a:xfrm>
            <a:off x="9523462" y="6573795"/>
            <a:ext cx="2207740" cy="30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91904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47782" y="-8719"/>
            <a:ext cx="11896436" cy="647425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45054" y="-8719"/>
            <a:ext cx="647425" cy="6474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"/>
            <a:ext cx="11399520" cy="640079"/>
          </a:xfrm>
        </p:spPr>
        <p:txBody>
          <a:bodyPr/>
          <a:lstStyle>
            <a:lvl1pPr marL="221544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45053" y="1139429"/>
            <a:ext cx="11627339" cy="5262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1"/>
          <a:stretch/>
        </p:blipFill>
        <p:spPr>
          <a:xfrm>
            <a:off x="207400" y="83805"/>
            <a:ext cx="485747" cy="4826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" r="40187"/>
          <a:stretch/>
        </p:blipFill>
        <p:spPr>
          <a:xfrm>
            <a:off x="9523462" y="6573795"/>
            <a:ext cx="2207740" cy="30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7082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45053" y="-8719"/>
            <a:ext cx="11901894" cy="647425"/>
          </a:xfrm>
          <a:prstGeom prst="rect">
            <a:avLst/>
          </a:prstGeom>
          <a:solidFill>
            <a:srgbClr val="D6D2C4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45054" y="-8719"/>
            <a:ext cx="647425" cy="647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"/>
            <a:ext cx="11254467" cy="640079"/>
          </a:xfrm>
        </p:spPr>
        <p:txBody>
          <a:bodyPr/>
          <a:lstStyle>
            <a:lvl1pPr marL="221544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45053" y="1139429"/>
            <a:ext cx="11627339" cy="5262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1"/>
          <a:stretch/>
        </p:blipFill>
        <p:spPr>
          <a:xfrm>
            <a:off x="207400" y="83805"/>
            <a:ext cx="485747" cy="4826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" r="40187"/>
          <a:stretch/>
        </p:blipFill>
        <p:spPr>
          <a:xfrm>
            <a:off x="9523462" y="6573795"/>
            <a:ext cx="2207740" cy="308032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145053" y="-8719"/>
            <a:ext cx="11901894" cy="647425"/>
          </a:xfrm>
          <a:prstGeom prst="rect">
            <a:avLst/>
          </a:prstGeom>
          <a:solidFill>
            <a:srgbClr val="D6D2C4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3" t="28964" r="31087" b="35710"/>
          <a:stretch/>
        </p:blipFill>
        <p:spPr>
          <a:xfrm>
            <a:off x="-42530" y="-42530"/>
            <a:ext cx="12227442" cy="69111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"/>
            <a:ext cx="11399520" cy="640079"/>
          </a:xfrm>
        </p:spPr>
        <p:txBody>
          <a:bodyPr/>
          <a:lstStyle>
            <a:lvl1pPr marL="221544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45053" y="1139429"/>
            <a:ext cx="11627339" cy="5262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145054" y="-8719"/>
            <a:ext cx="647425" cy="647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1"/>
          <a:stretch/>
        </p:blipFill>
        <p:spPr>
          <a:xfrm>
            <a:off x="207400" y="83805"/>
            <a:ext cx="485747" cy="4826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" r="40187"/>
          <a:stretch/>
        </p:blipFill>
        <p:spPr>
          <a:xfrm>
            <a:off x="9523462" y="6573795"/>
            <a:ext cx="2207740" cy="30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50067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314311" y="341194"/>
            <a:ext cx="11288822" cy="6523630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stretch>
              <a:fillRect t="-30981" b="-42063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45053" y="-8719"/>
            <a:ext cx="11901894" cy="647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1"/>
            <a:ext cx="11399520" cy="640079"/>
          </a:xfrm>
        </p:spPr>
        <p:txBody>
          <a:bodyPr/>
          <a:lstStyle>
            <a:lvl1pPr marL="221544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45053" y="1139429"/>
            <a:ext cx="11627339" cy="5262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145054" y="-8719"/>
            <a:ext cx="647425" cy="6474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1"/>
          <a:stretch/>
        </p:blipFill>
        <p:spPr>
          <a:xfrm>
            <a:off x="207400" y="83805"/>
            <a:ext cx="485747" cy="4826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" r="40187"/>
          <a:stretch/>
        </p:blipFill>
        <p:spPr>
          <a:xfrm>
            <a:off x="9523462" y="6573795"/>
            <a:ext cx="2207740" cy="30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04863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139429"/>
            <a:ext cx="8183418" cy="54474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5" b="3434"/>
          <a:stretch/>
        </p:blipFill>
        <p:spPr>
          <a:xfrm>
            <a:off x="0" y="858982"/>
            <a:ext cx="12192000" cy="5763491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45054" y="-8719"/>
            <a:ext cx="647425" cy="6474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08436" y="1237673"/>
            <a:ext cx="5463956" cy="5164431"/>
          </a:xfrm>
        </p:spPr>
        <p:txBody>
          <a:bodyPr anchor="ctr"/>
          <a:lstStyle>
            <a:lvl1pPr marL="0" indent="0">
              <a:buNone/>
              <a:defRPr sz="3200"/>
            </a:lvl1pPr>
            <a:lvl2pPr marL="562722" indent="0">
              <a:buNone/>
              <a:defRPr sz="2800"/>
            </a:lvl2pPr>
            <a:lvl3pPr marL="1125443" indent="0">
              <a:buNone/>
              <a:defRPr sz="2400"/>
            </a:lvl3pPr>
            <a:lvl4pPr marL="1688165" indent="0">
              <a:buNone/>
              <a:defRPr sz="2000"/>
            </a:lvl4pPr>
            <a:lvl5pPr marL="2250887" indent="0">
              <a:buNone/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1"/>
          <a:stretch/>
        </p:blipFill>
        <p:spPr>
          <a:xfrm>
            <a:off x="207400" y="83805"/>
            <a:ext cx="485747" cy="4826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47" y="2427580"/>
            <a:ext cx="2640047" cy="26359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6" r="40187"/>
          <a:stretch/>
        </p:blipFill>
        <p:spPr>
          <a:xfrm>
            <a:off x="9523462" y="6573795"/>
            <a:ext cx="2207740" cy="30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86514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50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2479" y="4"/>
            <a:ext cx="11399521" cy="60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36000" bIns="3600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970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054" y="1139429"/>
            <a:ext cx="11627339" cy="52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145054" y="638706"/>
            <a:ext cx="12046946" cy="0"/>
          </a:xfrm>
          <a:prstGeom prst="line">
            <a:avLst/>
          </a:prstGeom>
          <a:solidFill>
            <a:schemeClr val="bg2"/>
          </a:solidFill>
          <a:ln w="6350" cap="flat" cmpd="sng" algn="ctr">
            <a:solidFill>
              <a:schemeClr val="tx2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61" title="[DM_E_CONFID]"/>
          <p:cNvSpPr>
            <a:spLocks noChangeArrowheads="1"/>
          </p:cNvSpPr>
          <p:nvPr userDrawn="1"/>
        </p:nvSpPr>
        <p:spPr bwMode="auto">
          <a:xfrm>
            <a:off x="4576120" y="6649210"/>
            <a:ext cx="311364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defRPr/>
            </a:pPr>
            <a:endParaRPr lang="de-DE" sz="1000" b="0" baseline="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  <a:cs typeface="Arial" pitchFamily="34" charset="0"/>
            </a:endParaRPr>
          </a:p>
        </p:txBody>
      </p:sp>
      <p:sp>
        <p:nvSpPr>
          <p:cNvPr id="13" name="Rectangle 61" title="[DM_E_DOC_NO], v[DM_E_VER_NO], [DM_E_ISS_DATE]"/>
          <p:cNvSpPr>
            <a:spLocks noChangeArrowheads="1"/>
          </p:cNvSpPr>
          <p:nvPr userDrawn="1"/>
        </p:nvSpPr>
        <p:spPr bwMode="auto">
          <a:xfrm>
            <a:off x="161047" y="6648056"/>
            <a:ext cx="462861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defRPr/>
            </a:pPr>
            <a:r>
              <a:rPr lang="pt-BR" sz="1000" b="0" baseline="0">
                <a:solidFill>
                  <a:schemeClr val="accent3"/>
                </a:solidFill>
                <a:latin typeface="+mn-lt"/>
                <a:ea typeface="Roboto" panose="02000000000000000000" pitchFamily="2" charset="0"/>
                <a:cs typeface="Arial" pitchFamily="34" charset="0"/>
              </a:rPr>
              <a:t>EUM/DSA/VWG/24/1414591, v1 Draft, 6 June 2024</a:t>
            </a:r>
            <a:endParaRPr lang="de-DE" sz="1000" b="0" baseline="0" dirty="0">
              <a:solidFill>
                <a:schemeClr val="accent3"/>
              </a:solidFill>
              <a:latin typeface="+mn-lt"/>
              <a:ea typeface="Roboto" panose="02000000000000000000" pitchFamily="2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11519350" y="6593586"/>
            <a:ext cx="609135" cy="262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FF9CC606-8418-49EA-9DB7-3FFD72983DD3}" type="slidenum">
              <a:rPr lang="de-DE" sz="1050" b="0" smtClean="0">
                <a:solidFill>
                  <a:schemeClr val="accent3"/>
                </a:solidFill>
                <a:latin typeface="+mn-lt"/>
                <a:ea typeface="Roboto" panose="02000000000000000000" pitchFamily="2" charset="0"/>
                <a:cs typeface="Arial" pitchFamily="34" charset="0"/>
              </a:rPr>
              <a:pPr algn="r"/>
              <a:t>‹#›</a:t>
            </a:fld>
            <a:endParaRPr lang="en-GB" sz="1050" dirty="0">
              <a:solidFill>
                <a:schemeClr val="accent3"/>
              </a:solidFill>
              <a:latin typeface="+mn-lt"/>
              <a:ea typeface="Roboto" panose="02000000000000000000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70" r:id="rId1"/>
    <p:sldLayoutId id="2147487676" r:id="rId2"/>
    <p:sldLayoutId id="2147487678" r:id="rId3"/>
    <p:sldLayoutId id="2147487677" r:id="rId4"/>
    <p:sldLayoutId id="2147487664" r:id="rId5"/>
    <p:sldLayoutId id="2147487672" r:id="rId6"/>
    <p:sldLayoutId id="2147487689" r:id="rId7"/>
    <p:sldLayoutId id="2147487679" r:id="rId8"/>
  </p:sldLayoutIdLst>
  <p:transition/>
  <p:txStyles>
    <p:titleStyle>
      <a:lvl1pPr marL="220791" algn="l" rtl="0" eaLnBrk="1" fontAlgn="base" hangingPunct="1">
        <a:spcBef>
          <a:spcPct val="0"/>
        </a:spcBef>
        <a:spcAft>
          <a:spcPct val="0"/>
        </a:spcAft>
        <a:defRPr sz="3200" b="0" spc="-100" baseline="0">
          <a:solidFill>
            <a:schemeClr val="bg1"/>
          </a:solidFill>
          <a:latin typeface="Bahnschrift SemiLight" panose="020B0502040204020203" pitchFamily="34" charset="0"/>
          <a:ea typeface="+mj-ea"/>
          <a:cs typeface="Arial" pitchFamily="34" charset="0"/>
        </a:defRPr>
      </a:lvl1pPr>
      <a:lvl2pPr marL="220791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marL="220791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marL="220791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marL="220791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562722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Century Gothic" pitchFamily="34" charset="0"/>
        </a:defRPr>
      </a:lvl6pPr>
      <a:lvl7pPr marL="1125444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Century Gothic" pitchFamily="34" charset="0"/>
        </a:defRPr>
      </a:lvl7pPr>
      <a:lvl8pPr marL="1688165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Century Gothic" pitchFamily="34" charset="0"/>
        </a:defRPr>
      </a:lvl8pPr>
      <a:lvl9pPr marL="2250887" algn="l" rtl="0" eaLnBrk="1" fontAlgn="base" hangingPunct="1">
        <a:spcBef>
          <a:spcPct val="0"/>
        </a:spcBef>
        <a:spcAft>
          <a:spcPct val="0"/>
        </a:spcAft>
        <a:defRPr sz="3446" b="1">
          <a:solidFill>
            <a:schemeClr val="bg1"/>
          </a:solidFill>
          <a:latin typeface="Century Gothic" pitchFamily="34" charset="0"/>
        </a:defRPr>
      </a:lvl9pPr>
    </p:titleStyle>
    <p:bodyStyle>
      <a:lvl1pPr marL="328254" indent="-32825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4431" spc="-100" baseline="0">
          <a:solidFill>
            <a:schemeClr val="tx2"/>
          </a:solidFill>
          <a:latin typeface="+mn-lt"/>
          <a:ea typeface="Roboto" panose="02000000000000000000" pitchFamily="2" charset="0"/>
          <a:cs typeface="Arial" pitchFamily="34" charset="0"/>
        </a:defRPr>
      </a:lvl1pPr>
      <a:lvl2pPr marL="914423" indent="-35170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939" spc="-100" baseline="0">
          <a:solidFill>
            <a:schemeClr val="tx2"/>
          </a:solidFill>
          <a:latin typeface="+mn-lt"/>
          <a:ea typeface="Roboto" panose="02000000000000000000" pitchFamily="2" charset="0"/>
          <a:cs typeface="Arial" pitchFamily="34" charset="0"/>
        </a:defRPr>
      </a:lvl2pPr>
      <a:lvl3pPr marL="1406804" indent="-28136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446" spc="-100" baseline="0">
          <a:solidFill>
            <a:schemeClr val="tx2"/>
          </a:solidFill>
          <a:latin typeface="+mn-lt"/>
          <a:ea typeface="Roboto" panose="02000000000000000000" pitchFamily="2" charset="0"/>
          <a:cs typeface="Arial" pitchFamily="34" charset="0"/>
        </a:defRPr>
      </a:lvl3pPr>
      <a:lvl4pPr marL="1969526" indent="-28136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54" spc="-100" baseline="0">
          <a:solidFill>
            <a:schemeClr val="tx2"/>
          </a:solidFill>
          <a:latin typeface="+mn-lt"/>
          <a:ea typeface="Roboto" panose="02000000000000000000" pitchFamily="2" charset="0"/>
          <a:cs typeface="Arial" pitchFamily="34" charset="0"/>
        </a:defRPr>
      </a:lvl4pPr>
      <a:lvl5pPr marL="2532248" indent="-28136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62" spc="-100" baseline="0">
          <a:solidFill>
            <a:schemeClr val="tx2"/>
          </a:solidFill>
          <a:latin typeface="+mn-lt"/>
          <a:ea typeface="Roboto" panose="02000000000000000000" pitchFamily="2" charset="0"/>
          <a:cs typeface="Arial" pitchFamily="34" charset="0"/>
        </a:defRPr>
      </a:lvl5pPr>
      <a:lvl6pPr marL="3094970" indent="-281361" algn="l" rtl="0" eaLnBrk="1" fontAlgn="base" hangingPunct="1">
        <a:spcBef>
          <a:spcPct val="20000"/>
        </a:spcBef>
        <a:spcAft>
          <a:spcPct val="0"/>
        </a:spcAft>
        <a:defRPr sz="2954">
          <a:solidFill>
            <a:schemeClr val="tx2"/>
          </a:solidFill>
          <a:latin typeface="+mn-lt"/>
        </a:defRPr>
      </a:lvl6pPr>
      <a:lvl7pPr marL="3657691" indent="-281361" algn="l" rtl="0" eaLnBrk="1" fontAlgn="base" hangingPunct="1">
        <a:spcBef>
          <a:spcPct val="20000"/>
        </a:spcBef>
        <a:spcAft>
          <a:spcPct val="0"/>
        </a:spcAft>
        <a:defRPr sz="2954">
          <a:solidFill>
            <a:schemeClr val="tx2"/>
          </a:solidFill>
          <a:latin typeface="+mn-lt"/>
        </a:defRPr>
      </a:lvl7pPr>
      <a:lvl8pPr marL="4220413" indent="-281361" algn="l" rtl="0" eaLnBrk="1" fontAlgn="base" hangingPunct="1">
        <a:spcBef>
          <a:spcPct val="20000"/>
        </a:spcBef>
        <a:spcAft>
          <a:spcPct val="0"/>
        </a:spcAft>
        <a:defRPr sz="2954">
          <a:solidFill>
            <a:schemeClr val="tx2"/>
          </a:solidFill>
          <a:latin typeface="+mn-lt"/>
        </a:defRPr>
      </a:lvl8pPr>
      <a:lvl9pPr marL="4783135" indent="-281361" algn="l" rtl="0" eaLnBrk="1" fontAlgn="base" hangingPunct="1">
        <a:spcBef>
          <a:spcPct val="20000"/>
        </a:spcBef>
        <a:spcAft>
          <a:spcPct val="0"/>
        </a:spcAft>
        <a:defRPr sz="2954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915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99" r:id="rId1"/>
    <p:sldLayoutId id="214748770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hda.central.data.destination-earth.eu/stac/extensions/oseo/json-schema/schema.json" TargetMode="External"/><Relationship Id="rId3" Type="http://schemas.openxmlformats.org/officeDocument/2006/relationships/hyperlink" Target="https://stac-extensions.github.io/sar/v1.0.0/schema.json" TargetMode="External"/><Relationship Id="rId7" Type="http://schemas.openxmlformats.org/officeDocument/2006/relationships/hyperlink" Target="https://stac-extensions.github.io/processing/v1.0.0/schema.json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tac-extensions.github.io/timestamps/v1.0.0/schema.json" TargetMode="External"/><Relationship Id="rId5" Type="http://schemas.openxmlformats.org/officeDocument/2006/relationships/hyperlink" Target="https://stac-extensions.github.io/item-assets/v1.0.0/schema.json" TargetMode="External"/><Relationship Id="rId4" Type="http://schemas.openxmlformats.org/officeDocument/2006/relationships/hyperlink" Target="https://stac-extensions.github.io/sat/v1.0.0/schema.js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hub.com/CS-SI/eoda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 title="[DM_DOCNAME]"/>
          <p:cNvSpPr txBox="1"/>
          <p:nvPr/>
        </p:nvSpPr>
        <p:spPr>
          <a:xfrm>
            <a:off x="-1" y="1884153"/>
            <a:ext cx="7733945" cy="187162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180000" rIns="288000" bIns="180000" rtlCol="0" anchor="t" anchorCtr="0">
            <a:spAutoFit/>
          </a:bodyPr>
          <a:lstStyle/>
          <a:p>
            <a:pPr>
              <a:defRPr/>
            </a:pPr>
            <a:r>
              <a:rPr lang="en-GB" sz="3200" b="0" spc="-100" dirty="0">
                <a:solidFill>
                  <a:schemeClr val="tx1"/>
                </a:solidFill>
                <a:latin typeface="Bahnschrift SemiLight" panose="020B0502040204020203" pitchFamily="34" charset="0"/>
                <a:cs typeface="Calibri" panose="020F0502020204030204" pitchFamily="34" charset="0"/>
              </a:rPr>
              <a:t>STAC in EUMETSAT </a:t>
            </a:r>
          </a:p>
          <a:p>
            <a:pPr>
              <a:defRPr/>
            </a:pPr>
            <a:endParaRPr lang="en-GB" sz="1800" b="0" kern="0" dirty="0">
              <a:solidFill>
                <a:schemeClr val="tx1"/>
              </a:solidFill>
              <a:latin typeface="Roboto Medium" panose="02000000000000000000" pitchFamily="2" charset="0"/>
              <a:ea typeface="Roboto Medium" panose="02000000000000000000" pitchFamily="2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b="0" i="1" dirty="0">
                <a:solidFill>
                  <a:schemeClr val="tx1"/>
                </a:solidFill>
                <a:latin typeface="Bahnschrift Light" panose="020B0502040204020203" pitchFamily="34" charset="0"/>
                <a:ea typeface="Roboto" panose="02000000000000000000" pitchFamily="2" charset="0"/>
                <a:cs typeface="Calibri" panose="020F0502020204030204" pitchFamily="34" charset="0"/>
              </a:rPr>
              <a:t>EUMETSAT</a:t>
            </a:r>
          </a:p>
          <a:p>
            <a:pPr>
              <a:defRPr/>
            </a:pPr>
            <a:endParaRPr lang="en-GB" sz="1600" b="0" i="1" kern="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400" b="0" i="1" dirty="0">
                <a:solidFill>
                  <a:schemeClr val="tx1"/>
                </a:solidFill>
                <a:latin typeface="Bahnschrift Light" panose="020B0502040204020203" pitchFamily="34" charset="0"/>
                <a:ea typeface="Roboto Light" panose="02000000000000000000" pitchFamily="2" charset="0"/>
                <a:cs typeface="Calibri Light" panose="020F0302020204030204" pitchFamily="34" charset="0"/>
              </a:rPr>
              <a:t>STAC workshop, ESA-ESRIN, 6</a:t>
            </a:r>
            <a:r>
              <a:rPr lang="en-GB" sz="1400" b="0" i="1" baseline="30000" dirty="0">
                <a:solidFill>
                  <a:schemeClr val="tx1"/>
                </a:solidFill>
                <a:latin typeface="Bahnschrift Light" panose="020B0502040204020203" pitchFamily="34" charset="0"/>
                <a:ea typeface="Roboto Light" panose="02000000000000000000" pitchFamily="2" charset="0"/>
                <a:cs typeface="Calibri Light" panose="020F0302020204030204" pitchFamily="34" charset="0"/>
              </a:rPr>
              <a:t>th</a:t>
            </a:r>
            <a:r>
              <a:rPr lang="en-GB" sz="1400" b="0" i="1" dirty="0">
                <a:solidFill>
                  <a:schemeClr val="tx1"/>
                </a:solidFill>
                <a:latin typeface="Bahnschrift Light" panose="020B0502040204020203" pitchFamily="34" charset="0"/>
                <a:ea typeface="Roboto Light" panose="02000000000000000000" pitchFamily="2" charset="0"/>
                <a:cs typeface="Calibri Light" panose="020F0302020204030204" pitchFamily="34" charset="0"/>
              </a:rPr>
              <a:t> of 2024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79DC-AF4A-06C2-8F26-1CCB2367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 with EODAG – ECMWF Datasets</a:t>
            </a:r>
          </a:p>
        </p:txBody>
      </p:sp>
      <p:pic>
        <p:nvPicPr>
          <p:cNvPr id="7" name="Image 6" descr="Une image contenant Graphique, capture d’écran, logo, cercle&#10;&#10;Description générée automatiquement">
            <a:extLst>
              <a:ext uri="{FF2B5EF4-FFF2-40B4-BE49-F238E27FC236}">
                <a16:creationId xmlns:a16="http://schemas.microsoft.com/office/drawing/2014/main" id="{238C3A0D-46F3-1D74-7D29-13E337328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274" y="1336098"/>
            <a:ext cx="2047164" cy="805218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904EC81-0ABD-09FB-1DC0-1A11F90A1FC4}"/>
              </a:ext>
            </a:extLst>
          </p:cNvPr>
          <p:cNvSpPr txBox="1">
            <a:spLocks/>
          </p:cNvSpPr>
          <p:nvPr/>
        </p:nvSpPr>
        <p:spPr>
          <a:xfrm>
            <a:off x="578878" y="1336098"/>
            <a:ext cx="10442573" cy="4445931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28254" indent="-32825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4431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1pPr>
            <a:lvl2pPr marL="914423" indent="-35170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939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2pPr>
            <a:lvl3pPr marL="1406804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446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3pPr>
            <a:lvl4pPr marL="1969526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54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4pPr>
            <a:lvl5pPr marL="2532248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62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5pPr>
            <a:lvl6pPr marL="3094970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6pPr>
            <a:lvl7pPr marL="3657691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7pPr>
            <a:lvl8pPr marL="4220413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8pPr>
            <a:lvl9pPr marL="4783135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0" kern="0" dirty="0"/>
              <a:t>Challenge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kern="0" dirty="0"/>
              <a:t>Data is within Data cube instead of pre-existing items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kern="0" dirty="0"/>
              <a:t>one request at once supported</a:t>
            </a:r>
          </a:p>
          <a:p>
            <a:endParaRPr lang="en-US" b="0" kern="0" dirty="0"/>
          </a:p>
          <a:p>
            <a:pPr marL="0" indent="0">
              <a:buFont typeface="Arial" pitchFamily="34" charset="0"/>
              <a:buNone/>
            </a:pPr>
            <a:r>
              <a:rPr lang="en-US" b="0" kern="0" dirty="0"/>
              <a:t>Implementation</a:t>
            </a:r>
          </a:p>
          <a:p>
            <a:r>
              <a:rPr lang="en-US" b="0" kern="0" dirty="0"/>
              <a:t>STAC to support users into generating proper ECMWF requests (constraints)</a:t>
            </a:r>
          </a:p>
          <a:p>
            <a:r>
              <a:rPr lang="en-US" b="0" kern="0" dirty="0" err="1"/>
              <a:t>Queryables</a:t>
            </a:r>
            <a:r>
              <a:rPr lang="en-US" b="0" kern="0" dirty="0"/>
              <a:t> change dynamically based on combination of attributes (type of parameter, pressure levels, </a:t>
            </a:r>
            <a:r>
              <a:rPr lang="en-US" b="0" kern="0" dirty="0" err="1"/>
              <a:t>etc</a:t>
            </a:r>
            <a:r>
              <a:rPr lang="en-US" b="0" kern="0" dirty="0"/>
              <a:t>)</a:t>
            </a:r>
          </a:p>
          <a:p>
            <a:endParaRPr lang="en-US" b="0" kern="0" dirty="0"/>
          </a:p>
          <a:p>
            <a:pPr marL="0" indent="0">
              <a:buFont typeface="Arial" pitchFamily="34" charset="0"/>
              <a:buNone/>
            </a:pPr>
            <a:r>
              <a:rPr lang="en-US" b="0" kern="0" dirty="0"/>
              <a:t>Limits</a:t>
            </a:r>
          </a:p>
          <a:p>
            <a:r>
              <a:rPr lang="en-US" b="0" kern="0" dirty="0"/>
              <a:t>Always a single item per search result (basically a remote job)</a:t>
            </a:r>
          </a:p>
          <a:p>
            <a:r>
              <a:rPr lang="en-US" b="0" kern="0" dirty="0"/>
              <a:t>Search by ID unavailable</a:t>
            </a:r>
          </a:p>
          <a:p>
            <a:pPr lvl="1"/>
            <a:endParaRPr lang="en-US" b="0" kern="0" dirty="0"/>
          </a:p>
          <a:p>
            <a:pPr marL="457200" lvl="1" indent="0">
              <a:buFont typeface="Arial" pitchFamily="34" charset="0"/>
              <a:buNone/>
            </a:pPr>
            <a:endParaRPr lang="en-US" b="0" kern="0" dirty="0"/>
          </a:p>
          <a:p>
            <a:endParaRPr lang="en-GB" b="0" kern="0" dirty="0"/>
          </a:p>
        </p:txBody>
      </p:sp>
    </p:spTree>
    <p:extLst>
      <p:ext uri="{BB962C8B-B14F-4D97-AF65-F5344CB8AC3E}">
        <p14:creationId xmlns:p14="http://schemas.microsoft.com/office/powerpoint/2010/main" val="257543430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2F6A1-2FAE-36AF-4B05-3977E5720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 in EUMETSAT context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331EA-51AB-F509-E413-A1CCDF4EB9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Destination Earth</a:t>
            </a:r>
          </a:p>
          <a:p>
            <a:pPr lvl="1"/>
            <a:r>
              <a:rPr lang="en-GB" dirty="0"/>
              <a:t>EUMETSAT responsible for the </a:t>
            </a:r>
            <a:r>
              <a:rPr lang="en-GB" dirty="0" err="1"/>
              <a:t>DestinE</a:t>
            </a:r>
            <a:r>
              <a:rPr lang="en-GB" dirty="0"/>
              <a:t> Data Lake</a:t>
            </a:r>
          </a:p>
          <a:p>
            <a:pPr lvl="1"/>
            <a:r>
              <a:rPr lang="en-GB" dirty="0"/>
              <a:t>Harmonised Data Access implementation (STAC based)</a:t>
            </a:r>
          </a:p>
          <a:p>
            <a:pPr lvl="2"/>
            <a:r>
              <a:rPr lang="en-GB" dirty="0"/>
              <a:t>discovery &amp; search of </a:t>
            </a:r>
            <a:r>
              <a:rPr lang="en-GB" dirty="0" err="1"/>
              <a:t>DestinE</a:t>
            </a:r>
            <a:r>
              <a:rPr lang="en-GB" dirty="0"/>
              <a:t> Data Portfolio</a:t>
            </a:r>
          </a:p>
          <a:p>
            <a:pPr lvl="2"/>
            <a:r>
              <a:rPr lang="en-GB" dirty="0"/>
              <a:t>Earth Observation data &amp; Digital Twin data (Simulations)</a:t>
            </a:r>
          </a:p>
          <a:p>
            <a:pPr lvl="2"/>
            <a:r>
              <a:rPr lang="en-GB" dirty="0"/>
              <a:t>Statistical data, IoT, data from other data spaces</a:t>
            </a:r>
          </a:p>
          <a:p>
            <a:r>
              <a:rPr lang="en-GB" dirty="0" err="1"/>
              <a:t>WEkEO</a:t>
            </a:r>
            <a:endParaRPr lang="en-GB" dirty="0"/>
          </a:p>
          <a:p>
            <a:pPr lvl="1"/>
            <a:r>
              <a:rPr lang="en-GB" dirty="0"/>
              <a:t>Assessment made and migration to STAC envisaged (from early 2025)</a:t>
            </a:r>
          </a:p>
          <a:p>
            <a:r>
              <a:rPr lang="en-GB" dirty="0"/>
              <a:t>Big Data Services</a:t>
            </a:r>
          </a:p>
          <a:p>
            <a:pPr lvl="1"/>
            <a:r>
              <a:rPr lang="en-GB" dirty="0"/>
              <a:t>Data Store/ </a:t>
            </a:r>
            <a:r>
              <a:rPr lang="en-GB" dirty="0" err="1"/>
              <a:t>Eumetsat</a:t>
            </a:r>
            <a:r>
              <a:rPr lang="en-GB" dirty="0"/>
              <a:t> Data Lake</a:t>
            </a:r>
          </a:p>
          <a:p>
            <a:pPr lvl="1"/>
            <a:r>
              <a:rPr lang="en-GB" dirty="0"/>
              <a:t>Plans exist to provide also STAC compliant interface (from early 2025)</a:t>
            </a:r>
          </a:p>
        </p:txBody>
      </p:sp>
    </p:spTree>
    <p:extLst>
      <p:ext uri="{BB962C8B-B14F-4D97-AF65-F5344CB8AC3E}">
        <p14:creationId xmlns:p14="http://schemas.microsoft.com/office/powerpoint/2010/main" val="419505256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17DBE-E2D1-416C-006B-2426AE77F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DestinE</a:t>
            </a:r>
            <a:r>
              <a:rPr lang="en-GB" dirty="0"/>
              <a:t> - STAC catalogue (conformance)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7A24F-3673-327F-BCF9-4809FBD69E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53" y="1139429"/>
            <a:ext cx="6238655" cy="5262675"/>
          </a:xfrm>
        </p:spPr>
        <p:txBody>
          <a:bodyPr/>
          <a:lstStyle/>
          <a:p>
            <a:pPr algn="l"/>
            <a:r>
              <a:rPr lang="en-US" dirty="0"/>
              <a:t>Catalogue URL</a:t>
            </a:r>
          </a:p>
          <a:p>
            <a:pPr algn="l"/>
            <a:r>
              <a:rPr lang="en-US" dirty="0"/>
              <a:t>STAC : v1.0.0</a:t>
            </a:r>
          </a:p>
          <a:p>
            <a:pPr algn="l"/>
            <a:r>
              <a:rPr lang="en-US" dirty="0"/>
              <a:t>STAC API: v1.0.0</a:t>
            </a:r>
          </a:p>
          <a:p>
            <a:pPr algn="l"/>
            <a:r>
              <a:rPr lang="en-US" dirty="0"/>
              <a:t>Supported STAC Extensions:</a:t>
            </a:r>
          </a:p>
          <a:p>
            <a:pPr marL="929069" lvl="1" indent="-342900"/>
            <a:r>
              <a:rPr lang="en-US" dirty="0" err="1"/>
              <a:t>eo</a:t>
            </a:r>
            <a:r>
              <a:rPr lang="en-US" dirty="0"/>
              <a:t>, order, published, processing, </a:t>
            </a:r>
            <a:r>
              <a:rPr lang="en-US" dirty="0" err="1"/>
              <a:t>sar</a:t>
            </a:r>
            <a:r>
              <a:rPr lang="en-US" dirty="0"/>
              <a:t>, sat, storage, sci, version, view</a:t>
            </a:r>
          </a:p>
          <a:p>
            <a:pPr algn="l"/>
            <a:r>
              <a:rPr lang="en-US" dirty="0">
                <a:ea typeface="+mn-lt"/>
                <a:cs typeface="+mn-lt"/>
              </a:rPr>
              <a:t>Supported STAC API Extensions:</a:t>
            </a:r>
          </a:p>
          <a:p>
            <a:pPr marL="929069" lvl="1" indent="-342900"/>
            <a:r>
              <a:rPr lang="en-US" dirty="0"/>
              <a:t>query, filter (cql2, </a:t>
            </a:r>
            <a:r>
              <a:rPr lang="en-US" dirty="0" err="1"/>
              <a:t>queryables</a:t>
            </a:r>
            <a:r>
              <a:rPr lang="en-US" dirty="0"/>
              <a:t>), sort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696DCA-A8DC-CA53-3758-B3E8E87C9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240" y="687033"/>
            <a:ext cx="4962525" cy="476250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71213ADC-B500-9CCE-F79A-6F5A94264AF0}"/>
              </a:ext>
            </a:extLst>
          </p:cNvPr>
          <p:cNvSpPr/>
          <p:nvPr/>
        </p:nvSpPr>
        <p:spPr bwMode="auto">
          <a:xfrm rot="21391283">
            <a:off x="3335015" y="1183998"/>
            <a:ext cx="2887677" cy="256734"/>
          </a:xfrm>
          <a:prstGeom prst="righ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F202B11-A1D6-EC46-A02F-061A033AA0A1}"/>
              </a:ext>
            </a:extLst>
          </p:cNvPr>
          <p:cNvSpPr/>
          <p:nvPr/>
        </p:nvSpPr>
        <p:spPr bwMode="auto">
          <a:xfrm>
            <a:off x="3329886" y="2244657"/>
            <a:ext cx="3261243" cy="256734"/>
          </a:xfrm>
          <a:prstGeom prst="righ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4D117-A0F8-1CD1-4F07-025AD1179975}"/>
              </a:ext>
            </a:extLst>
          </p:cNvPr>
          <p:cNvSpPr txBox="1"/>
          <p:nvPr/>
        </p:nvSpPr>
        <p:spPr>
          <a:xfrm>
            <a:off x="1035749" y="5718571"/>
            <a:ext cx="414599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Collection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3"/>
              </a:rPr>
              <a:t>https://stac-extensions.github.io/sar/v1.0.0/schema.json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4"/>
              </a:rPr>
              <a:t>https://stac-extensions.github.io/sat/v1.0.0/schema.json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5"/>
              </a:rPr>
              <a:t>https://stac-extensions.github.io/item-assets/v1.0.0/schema.json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 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DCF542-E798-9EEC-69A1-C9E8A365FB53}"/>
              </a:ext>
            </a:extLst>
          </p:cNvPr>
          <p:cNvSpPr txBox="1"/>
          <p:nvPr/>
        </p:nvSpPr>
        <p:spPr>
          <a:xfrm>
            <a:off x="6492240" y="5532977"/>
            <a:ext cx="4145993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Feature Collection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6"/>
              </a:rPr>
              <a:t>https://stac-extensions.github.io/timestamps/v1.0.0/schema.json</a:t>
            </a:r>
            <a:r>
              <a:rPr lang="en-GB" sz="9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"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7"/>
              </a:rPr>
              <a:t>https://stac-extensions.github.io/processing/v1.0.0/schema.json</a:t>
            </a:r>
            <a:r>
              <a:rPr lang="en-GB" sz="9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"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4"/>
              </a:rPr>
              <a:t>https://stac-extensions.github.io/sat/v1.0.0/schema.json</a:t>
            </a:r>
            <a:r>
              <a:rPr lang="en-GB" sz="9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"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3"/>
              </a:rPr>
              <a:t>https://stac-extensions.github.io/sar/v1.0.0/schema.json</a:t>
            </a:r>
            <a:r>
              <a:rPr lang="en-GB" sz="9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"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9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hlinkClick r:id="rId8"/>
              </a:rPr>
              <a:t>https://hda.central.data.destination-earth.eu/stac/extensions/oseo/json-schema/schema.json</a:t>
            </a:r>
            <a:endParaRPr lang="en-IE" sz="9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28532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79DC-AF4A-06C2-8F26-1CCB2367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DestinE</a:t>
            </a:r>
            <a:r>
              <a:rPr lang="en-GB" dirty="0"/>
              <a:t> – STAC implementation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F9761-A5F7-2F76-8679-7FDE0DC5E9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6553" y="803305"/>
            <a:ext cx="6323888" cy="5734228"/>
          </a:xfrm>
        </p:spPr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Datasets are presented as STAC collections, along with the list of associated providers</a:t>
            </a:r>
            <a:endParaRPr kumimoji="0" lang="en-US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0"/>
              </a:spcBef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Discovery of services and datasets with related metadata information</a:t>
            </a:r>
            <a:endParaRPr kumimoji="0" lang="en-US" altLang="en-US" sz="2200" b="0" i="0" u="none" strike="noStrike" cap="none" normalizeH="0" baseline="0" dirty="0">
              <a:ln>
                <a:noFill/>
              </a:ln>
              <a:solidFill>
                <a:srgbClr val="157EFB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0"/>
              </a:spcBef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Search within datasets</a:t>
            </a:r>
            <a:endParaRPr kumimoji="0" lang="en-US" altLang="en-US" sz="2200" b="0" i="0" u="none" strike="noStrike" cap="none" normalizeH="0" baseline="0" dirty="0">
              <a:ln>
                <a:noFill/>
              </a:ln>
              <a:solidFill>
                <a:srgbClr val="157EFB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0"/>
              </a:spcBef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Access data</a:t>
            </a:r>
            <a:endParaRPr kumimoji="0" lang="en-US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1F2328"/>
              </a:solidFill>
              <a:highlight>
                <a:srgbClr val="FFFFFF"/>
              </a:highlight>
              <a:latin typeface="-apple-system"/>
            </a:endParaRPr>
          </a:p>
          <a:p>
            <a:endParaRPr lang="en-US" dirty="0">
              <a:solidFill>
                <a:srgbClr val="1F2328"/>
              </a:solidFill>
              <a:highlight>
                <a:srgbClr val="FFFFFF"/>
              </a:highlight>
              <a:latin typeface="-apple-system"/>
            </a:endParaRPr>
          </a:p>
          <a:p>
            <a:endParaRPr lang="en-US" dirty="0">
              <a:solidFill>
                <a:srgbClr val="1F2328"/>
              </a:solidFill>
              <a:highlight>
                <a:srgbClr val="FFFFFF"/>
              </a:highlight>
              <a:latin typeface="-apple-system"/>
            </a:endParaRPr>
          </a:p>
          <a:p>
            <a:pPr eaLnBrk="0" hangingPunct="0">
              <a:spcBef>
                <a:spcPct val="0"/>
              </a:spcBef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EODAG by CS-Group France</a:t>
            </a:r>
          </a:p>
          <a:p>
            <a:pPr eaLnBrk="0" hangingPunct="0">
              <a:spcBef>
                <a:spcPct val="0"/>
              </a:spcBef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EODAG is licensed under Apache License v2.0</a:t>
            </a:r>
          </a:p>
          <a:p>
            <a:pPr eaLnBrk="0" hangingPunct="0">
              <a:spcBef>
                <a:spcPct val="0"/>
              </a:spcBef>
            </a:pPr>
            <a:r>
              <a:rPr lang="en-GB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https://github.com/CS-SI/eodag</a:t>
            </a:r>
            <a:endParaRPr lang="en-GB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0"/>
              </a:spcBef>
            </a:pPr>
            <a:endParaRPr lang="en-GB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38DE067-619A-7B8B-6279-CE0834920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551" y="2067837"/>
            <a:ext cx="6727896" cy="296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81894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79DC-AF4A-06C2-8F26-1CCB2367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 with EODAG - Context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EE6F824-7B3C-5432-3D1D-72834CD25483}"/>
              </a:ext>
            </a:extLst>
          </p:cNvPr>
          <p:cNvSpPr txBox="1">
            <a:spLocks/>
          </p:cNvSpPr>
          <p:nvPr/>
        </p:nvSpPr>
        <p:spPr>
          <a:xfrm>
            <a:off x="338247" y="1166621"/>
            <a:ext cx="8139181" cy="4524758"/>
          </a:xfrm>
          <a:prstGeom prst="rect">
            <a:avLst/>
          </a:prstGeom>
        </p:spPr>
        <p:txBody>
          <a:bodyPr>
            <a:normAutofit/>
          </a:bodyPr>
          <a:lstStyle>
            <a:lvl1pPr marL="328254" indent="-32825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4431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1pPr>
            <a:lvl2pPr marL="914423" indent="-35170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939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2pPr>
            <a:lvl3pPr marL="1406804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446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3pPr>
            <a:lvl4pPr marL="1969526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54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4pPr>
            <a:lvl5pPr marL="2532248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62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5pPr>
            <a:lvl6pPr marL="3094970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6pPr>
            <a:lvl7pPr marL="3657691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7pPr>
            <a:lvl8pPr marL="4220413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8pPr>
            <a:lvl9pPr marL="4783135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0" kern="0" dirty="0"/>
              <a:t>Federation of remote providers</a:t>
            </a:r>
          </a:p>
          <a:p>
            <a:r>
              <a:rPr lang="en-US" b="0" kern="0" dirty="0"/>
              <a:t>Diverse data sources and kind</a:t>
            </a:r>
          </a:p>
          <a:p>
            <a:pPr lvl="1"/>
            <a:r>
              <a:rPr lang="en-US" b="0" kern="0" dirty="0"/>
              <a:t>in-situ</a:t>
            </a:r>
          </a:p>
          <a:p>
            <a:pPr lvl="1"/>
            <a:r>
              <a:rPr lang="en-US" b="0" kern="0" dirty="0"/>
              <a:t>earth-observation</a:t>
            </a:r>
          </a:p>
          <a:p>
            <a:pPr lvl="1"/>
            <a:r>
              <a:rPr lang="en-US" b="0" kern="0" dirty="0"/>
              <a:t>forecast</a:t>
            </a:r>
          </a:p>
          <a:p>
            <a:pPr lvl="1"/>
            <a:r>
              <a:rPr lang="en-US" b="0" kern="0" dirty="0"/>
              <a:t>Etc.</a:t>
            </a:r>
          </a:p>
          <a:p>
            <a:pPr marL="0" indent="0">
              <a:buFont typeface="Arial" pitchFamily="34" charset="0"/>
              <a:buNone/>
            </a:pPr>
            <a:endParaRPr lang="en-US" b="0" kern="0" dirty="0"/>
          </a:p>
          <a:p>
            <a:pPr lvl="1"/>
            <a:endParaRPr lang="en-GB" b="0" kern="0" dirty="0"/>
          </a:p>
          <a:p>
            <a:pPr lvl="1"/>
            <a:endParaRPr lang="en-GB" b="0" kern="0" dirty="0"/>
          </a:p>
          <a:p>
            <a:endParaRPr lang="en-US" b="0" kern="0" dirty="0"/>
          </a:p>
        </p:txBody>
      </p:sp>
      <p:pic>
        <p:nvPicPr>
          <p:cNvPr id="7" name="Image 6" descr="Une image contenant Graphique, capture d’écran, logo, cercle&#10;&#10;Description générée automatiquement">
            <a:extLst>
              <a:ext uri="{FF2B5EF4-FFF2-40B4-BE49-F238E27FC236}">
                <a16:creationId xmlns:a16="http://schemas.microsoft.com/office/drawing/2014/main" id="{238C3A0D-46F3-1D74-7D29-13E337328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274" y="1336098"/>
            <a:ext cx="2047164" cy="8052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AA7131-217B-AD8B-A95E-CF8BC9E5E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625" y="3735610"/>
            <a:ext cx="681037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7891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79DC-AF4A-06C2-8F26-1CCB2367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 with EODAG - Challenges</a:t>
            </a:r>
          </a:p>
        </p:txBody>
      </p:sp>
      <p:pic>
        <p:nvPicPr>
          <p:cNvPr id="7" name="Image 6" descr="Une image contenant Graphique, capture d’écran, logo, cercle&#10;&#10;Description générée automatiquement">
            <a:extLst>
              <a:ext uri="{FF2B5EF4-FFF2-40B4-BE49-F238E27FC236}">
                <a16:creationId xmlns:a16="http://schemas.microsoft.com/office/drawing/2014/main" id="{238C3A0D-46F3-1D74-7D29-13E337328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274" y="1336098"/>
            <a:ext cx="2047164" cy="805218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C01A44-B030-D228-2605-1E203164FB6F}"/>
              </a:ext>
            </a:extLst>
          </p:cNvPr>
          <p:cNvSpPr txBox="1">
            <a:spLocks/>
          </p:cNvSpPr>
          <p:nvPr/>
        </p:nvSpPr>
        <p:spPr>
          <a:xfrm>
            <a:off x="329283" y="1544136"/>
            <a:ext cx="10442573" cy="2303195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328254" indent="-32825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4431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1pPr>
            <a:lvl2pPr marL="914423" indent="-35170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939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2pPr>
            <a:lvl3pPr marL="1406804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446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3pPr>
            <a:lvl4pPr marL="1969526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54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4pPr>
            <a:lvl5pPr marL="2532248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62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5pPr>
            <a:lvl6pPr marL="3094970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6pPr>
            <a:lvl7pPr marL="3657691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7pPr>
            <a:lvl8pPr marL="4220413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8pPr>
            <a:lvl9pPr marL="4783135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0" kern="0" dirty="0"/>
              <a:t>Multiple providers per dataset</a:t>
            </a:r>
          </a:p>
          <a:p>
            <a:r>
              <a:rPr lang="en-US" b="0" kern="0" dirty="0"/>
              <a:t>Heterogeneous provider interfaces</a:t>
            </a:r>
          </a:p>
          <a:p>
            <a:r>
              <a:rPr lang="en-US" b="0" kern="0" dirty="0" err="1"/>
              <a:t>Harmonised</a:t>
            </a:r>
            <a:r>
              <a:rPr lang="en-US" b="0" kern="0" dirty="0"/>
              <a:t> Uniform output interface</a:t>
            </a:r>
          </a:p>
          <a:p>
            <a:r>
              <a:rPr lang="en-US" b="0" kern="0" dirty="0"/>
              <a:t>Remote data providers</a:t>
            </a:r>
          </a:p>
          <a:p>
            <a:endParaRPr lang="en-US" b="0" kern="0" dirty="0"/>
          </a:p>
          <a:p>
            <a:r>
              <a:rPr lang="en-US" b="0" kern="0" dirty="0"/>
              <a:t>Rely on remote catalogues (no replication of catalogue information) !!!</a:t>
            </a:r>
          </a:p>
          <a:p>
            <a:pPr lvl="1"/>
            <a:r>
              <a:rPr lang="en-US" b="0" kern="0" dirty="0"/>
              <a:t>Only collection information stored</a:t>
            </a:r>
          </a:p>
          <a:p>
            <a:pPr lvl="1"/>
            <a:endParaRPr lang="en-US" b="0" kern="0" dirty="0"/>
          </a:p>
          <a:p>
            <a:r>
              <a:rPr lang="en-US" b="0" kern="0" dirty="0"/>
              <a:t>Usually more metadata available, but not mapped yet in STAC catalogue (requires extensions)</a:t>
            </a:r>
          </a:p>
          <a:p>
            <a:r>
              <a:rPr lang="en-US" b="0" kern="0" dirty="0" err="1"/>
              <a:t>Harmonisation</a:t>
            </a:r>
            <a:r>
              <a:rPr lang="en-US" b="0" kern="0" dirty="0"/>
              <a:t> of ontologies potentially needed (keywords, naming, </a:t>
            </a:r>
            <a:r>
              <a:rPr lang="en-US" b="0" kern="0" dirty="0" err="1"/>
              <a:t>etc</a:t>
            </a:r>
            <a:r>
              <a:rPr lang="en-US" b="0" kern="0" dirty="0"/>
              <a:t>)</a:t>
            </a:r>
          </a:p>
          <a:p>
            <a:endParaRPr lang="en-US" b="0" kern="0" dirty="0"/>
          </a:p>
          <a:p>
            <a:endParaRPr lang="en-US" b="0" kern="0" dirty="0"/>
          </a:p>
          <a:p>
            <a:endParaRPr lang="en-GB" b="0" kern="0" dirty="0"/>
          </a:p>
          <a:p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421236119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79DC-AF4A-06C2-8F26-1CCB2367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 with EODAG – Multi provider catalogue</a:t>
            </a:r>
          </a:p>
        </p:txBody>
      </p:sp>
      <p:pic>
        <p:nvPicPr>
          <p:cNvPr id="7" name="Image 6" descr="Une image contenant Graphique, capture d’écran, logo, cercle&#10;&#10;Description générée automatiquement">
            <a:extLst>
              <a:ext uri="{FF2B5EF4-FFF2-40B4-BE49-F238E27FC236}">
                <a16:creationId xmlns:a16="http://schemas.microsoft.com/office/drawing/2014/main" id="{238C3A0D-46F3-1D74-7D29-13E337328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274" y="1336098"/>
            <a:ext cx="2047164" cy="805218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31BA5F59-CFB6-460E-F4B9-45995A5868DF}"/>
              </a:ext>
            </a:extLst>
          </p:cNvPr>
          <p:cNvSpPr txBox="1">
            <a:spLocks/>
          </p:cNvSpPr>
          <p:nvPr/>
        </p:nvSpPr>
        <p:spPr>
          <a:xfrm>
            <a:off x="578878" y="1127042"/>
            <a:ext cx="10442573" cy="417791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28254" indent="-32825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4431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1pPr>
            <a:lvl2pPr marL="914423" indent="-35170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939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2pPr>
            <a:lvl3pPr marL="1406804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446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3pPr>
            <a:lvl4pPr marL="1969526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54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4pPr>
            <a:lvl5pPr marL="2532248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62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5pPr>
            <a:lvl6pPr marL="3094970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6pPr>
            <a:lvl7pPr marL="3657691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7pPr>
            <a:lvl8pPr marL="4220413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8pPr>
            <a:lvl9pPr marL="4783135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0" kern="0"/>
              <a:t>Implementation</a:t>
            </a:r>
          </a:p>
          <a:p>
            <a:r>
              <a:rPr lang="en-US" b="0" kern="0"/>
              <a:t>Fallback mechanism</a:t>
            </a:r>
          </a:p>
          <a:p>
            <a:pPr lvl="1"/>
            <a:r>
              <a:rPr lang="en-US" b="0" kern="0"/>
              <a:t>Providers are sorted by a priority order</a:t>
            </a:r>
          </a:p>
          <a:p>
            <a:pPr lvl="1"/>
            <a:r>
              <a:rPr lang="en-US" b="0" kern="0"/>
              <a:t>Mitigate provider unavailability impact on the HDA</a:t>
            </a:r>
          </a:p>
          <a:p>
            <a:r>
              <a:rPr lang="en-US" b="0" kern="0"/>
              <a:t>Allow users to target a specific provider</a:t>
            </a:r>
          </a:p>
          <a:p>
            <a:endParaRPr lang="en-US" b="0" kern="0"/>
          </a:p>
          <a:p>
            <a:pPr marL="0" indent="0">
              <a:buFont typeface="Arial" pitchFamily="34" charset="0"/>
              <a:buNone/>
            </a:pPr>
            <a:r>
              <a:rPr lang="en-US" b="0" kern="0"/>
              <a:t>Current limits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0" kern="0"/>
              <a:t>No cross-provider search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0" kern="0"/>
              <a:t>No cross-collection search</a:t>
            </a:r>
          </a:p>
          <a:p>
            <a:pPr marL="0" indent="0">
              <a:buFont typeface="Arial" pitchFamily="34" charset="0"/>
              <a:buNone/>
            </a:pPr>
            <a:endParaRPr lang="en-GB" b="0" kern="0"/>
          </a:p>
          <a:p>
            <a:pPr lvl="1"/>
            <a:endParaRPr lang="en-GB" b="0" kern="0"/>
          </a:p>
          <a:p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117208614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79DC-AF4A-06C2-8F26-1CCB2367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 with EODAG – STAC API Extensions supported</a:t>
            </a:r>
          </a:p>
        </p:txBody>
      </p:sp>
      <p:pic>
        <p:nvPicPr>
          <p:cNvPr id="7" name="Image 6" descr="Une image contenant Graphique, capture d’écran, logo, cercle&#10;&#10;Description générée automatiquement">
            <a:extLst>
              <a:ext uri="{FF2B5EF4-FFF2-40B4-BE49-F238E27FC236}">
                <a16:creationId xmlns:a16="http://schemas.microsoft.com/office/drawing/2014/main" id="{238C3A0D-46F3-1D74-7D29-13E337328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629" y="5594002"/>
            <a:ext cx="2047164" cy="805218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32A4D4-9531-CFCA-CD59-A11DA7AE6036}"/>
              </a:ext>
            </a:extLst>
          </p:cNvPr>
          <p:cNvSpPr txBox="1">
            <a:spLocks/>
          </p:cNvSpPr>
          <p:nvPr/>
        </p:nvSpPr>
        <p:spPr>
          <a:xfrm>
            <a:off x="470019" y="2394959"/>
            <a:ext cx="4554909" cy="2068082"/>
          </a:xfrm>
          <a:prstGeom prst="rect">
            <a:avLst/>
          </a:prstGeom>
        </p:spPr>
        <p:txBody>
          <a:bodyPr/>
          <a:lstStyle>
            <a:lvl1pPr marL="328254" indent="-32825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4431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1pPr>
            <a:lvl2pPr marL="914423" indent="-35170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939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2pPr>
            <a:lvl3pPr marL="1406804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446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3pPr>
            <a:lvl4pPr marL="1969526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54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4pPr>
            <a:lvl5pPr marL="2532248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62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5pPr>
            <a:lvl6pPr marL="3094970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6pPr>
            <a:lvl7pPr marL="3657691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7pPr>
            <a:lvl8pPr marL="4220413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8pPr>
            <a:lvl9pPr marL="4783135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400" b="0" kern="0" dirty="0"/>
              <a:t>Collection-search</a:t>
            </a:r>
          </a:p>
          <a:p>
            <a:r>
              <a:rPr lang="en-US" sz="2400" b="0" kern="0" dirty="0"/>
              <a:t>Sort (on supported providers)</a:t>
            </a:r>
          </a:p>
          <a:p>
            <a:r>
              <a:rPr lang="en-US" sz="2400" b="0" kern="0" dirty="0"/>
              <a:t>Query (only a few operators)</a:t>
            </a:r>
          </a:p>
          <a:p>
            <a:r>
              <a:rPr lang="en-US" sz="2400" b="0" kern="0" dirty="0"/>
              <a:t>Filter (basic implementation)</a:t>
            </a:r>
          </a:p>
          <a:p>
            <a:pPr lvl="1"/>
            <a:endParaRPr lang="en-GB" b="0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AE522A-305A-BFC9-4DE5-D6333F8CA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742" y="853800"/>
            <a:ext cx="6575341" cy="392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57500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279DC-AF4A-06C2-8F26-1CCB2367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 with EODAG – STAC API Extensions supported</a:t>
            </a:r>
          </a:p>
        </p:txBody>
      </p:sp>
      <p:pic>
        <p:nvPicPr>
          <p:cNvPr id="7" name="Image 6" descr="Une image contenant Graphique, capture d’écran, logo, cercle&#10;&#10;Description générée automatiquement">
            <a:extLst>
              <a:ext uri="{FF2B5EF4-FFF2-40B4-BE49-F238E27FC236}">
                <a16:creationId xmlns:a16="http://schemas.microsoft.com/office/drawing/2014/main" id="{238C3A0D-46F3-1D74-7D29-13E337328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274" y="1336098"/>
            <a:ext cx="2047164" cy="805218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416CA8BD-52F3-211D-0363-9B6DF8E5D5DC}"/>
              </a:ext>
            </a:extLst>
          </p:cNvPr>
          <p:cNvSpPr txBox="1">
            <a:spLocks/>
          </p:cNvSpPr>
          <p:nvPr/>
        </p:nvSpPr>
        <p:spPr>
          <a:xfrm>
            <a:off x="610962" y="1233627"/>
            <a:ext cx="10442573" cy="428827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28254" indent="-32825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4431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1pPr>
            <a:lvl2pPr marL="914423" indent="-35170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939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2pPr>
            <a:lvl3pPr marL="1406804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446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3pPr>
            <a:lvl4pPr marL="1969526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954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4pPr>
            <a:lvl5pPr marL="2532248" indent="-28136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62" spc="-100" baseline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Arial" pitchFamily="34" charset="0"/>
              </a:defRPr>
            </a:lvl5pPr>
            <a:lvl6pPr marL="3094970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6pPr>
            <a:lvl7pPr marL="3657691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7pPr>
            <a:lvl8pPr marL="4220413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8pPr>
            <a:lvl9pPr marL="4783135" indent="-281361" algn="l" rtl="0" eaLnBrk="1" fontAlgn="base" hangingPunct="1">
              <a:spcBef>
                <a:spcPct val="20000"/>
              </a:spcBef>
              <a:spcAft>
                <a:spcPct val="0"/>
              </a:spcAft>
              <a:defRPr sz="2954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0" kern="0"/>
              <a:t>Electro-Optical</a:t>
            </a:r>
          </a:p>
          <a:p>
            <a:r>
              <a:rPr lang="en-US" b="0" kern="0"/>
              <a:t>Order</a:t>
            </a:r>
          </a:p>
          <a:p>
            <a:r>
              <a:rPr lang="en-GB" b="0" kern="0"/>
              <a:t>Timestamps</a:t>
            </a:r>
          </a:p>
          <a:p>
            <a:r>
              <a:rPr lang="en-GB" b="0" kern="0"/>
              <a:t>Processing</a:t>
            </a:r>
          </a:p>
          <a:p>
            <a:r>
              <a:rPr lang="en-GB" b="0" kern="0"/>
              <a:t>SAR</a:t>
            </a:r>
          </a:p>
          <a:p>
            <a:r>
              <a:rPr lang="en-GB" b="0" kern="0"/>
              <a:t>Satellite</a:t>
            </a:r>
          </a:p>
          <a:p>
            <a:r>
              <a:rPr lang="en-GB" b="0" kern="0"/>
              <a:t>Storage</a:t>
            </a:r>
          </a:p>
          <a:p>
            <a:r>
              <a:rPr lang="en-GB" b="0" kern="0"/>
              <a:t>Scientific Citation</a:t>
            </a:r>
          </a:p>
          <a:p>
            <a:r>
              <a:rPr lang="en-GB" b="0" kern="0"/>
              <a:t>Versioning Indicators</a:t>
            </a:r>
          </a:p>
          <a:p>
            <a:r>
              <a:rPr lang="en-GB" b="0" kern="0"/>
              <a:t>View Geometry</a:t>
            </a:r>
          </a:p>
          <a:p>
            <a:r>
              <a:rPr lang="en-GB" b="0" kern="0"/>
              <a:t>OpenSearch for EO (custom generated by EODAG)</a:t>
            </a:r>
            <a:endParaRPr lang="en-GB" b="0" kern="0" dirty="0"/>
          </a:p>
        </p:txBody>
      </p:sp>
    </p:spTree>
    <p:extLst>
      <p:ext uri="{BB962C8B-B14F-4D97-AF65-F5344CB8AC3E}">
        <p14:creationId xmlns:p14="http://schemas.microsoft.com/office/powerpoint/2010/main" val="71739074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Cooperation Template">
  <a:themeElements>
    <a:clrScheme name="EUMETSAT 2021 Colours">
      <a:dk1>
        <a:srgbClr val="FFFFFF"/>
      </a:dk1>
      <a:lt1>
        <a:srgbClr val="00205B"/>
      </a:lt1>
      <a:dk2>
        <a:srgbClr val="38484E"/>
      </a:dk2>
      <a:lt2>
        <a:srgbClr val="5B7F95"/>
      </a:lt2>
      <a:accent1>
        <a:srgbClr val="00B5E2"/>
      </a:accent1>
      <a:accent2>
        <a:srgbClr val="EAAA00"/>
      </a:accent2>
      <a:accent3>
        <a:srgbClr val="00B2A9"/>
      </a:accent3>
      <a:accent4>
        <a:srgbClr val="FE5000"/>
      </a:accent4>
      <a:accent5>
        <a:srgbClr val="7C7FAB"/>
      </a:accent5>
      <a:accent6>
        <a:srgbClr val="D6D2C4"/>
      </a:accent6>
      <a:hlink>
        <a:srgbClr val="C5B9AC"/>
      </a:hlink>
      <a:folHlink>
        <a:srgbClr val="968C83"/>
      </a:folHlink>
    </a:clrScheme>
    <a:fontScheme name="EUMETSAT">
      <a:majorFont>
        <a:latin typeface="Bahnschrift SemiLight"/>
        <a:ea typeface=""/>
        <a:cs typeface=""/>
      </a:majorFont>
      <a:minorFont>
        <a:latin typeface="Bahnschrif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b="0" kern="100" spc="-100" dirty="0" err="1" smtClean="0">
            <a:solidFill>
              <a:schemeClr val="tx2"/>
            </a:solidFill>
            <a:latin typeface="Bahnschrift Light" panose="020B0502040204020203" pitchFamily="34" charset="0"/>
            <a:ea typeface="Roboto" panose="02000000000000000000" pitchFamily="2" charset="0"/>
          </a:defRPr>
        </a:defPPr>
      </a:lstStyle>
    </a:tx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pernicus VWG Template(1)" id="{FF18C083-4150-46EE-BF93-A5B8B6B3F87B}" vid="{C4CF1A1B-7C47-4531-94FA-F6257D60CAEE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c0d32b7-afc5-4577-b835-8ee209ff46e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0E6A351B58E744BDF5DE913D9738F4" ma:contentTypeVersion="11" ma:contentTypeDescription="Create a new document." ma:contentTypeScope="" ma:versionID="109e62f4d3948b9dc9fe414f14931073">
  <xsd:schema xmlns:xsd="http://www.w3.org/2001/XMLSchema" xmlns:xs="http://www.w3.org/2001/XMLSchema" xmlns:p="http://schemas.microsoft.com/office/2006/metadata/properties" xmlns:ns3="3434cde1-f776-4c3f-9525-3f132e87b814" xmlns:ns4="4c0d32b7-afc5-4577-b835-8ee209ff46e1" targetNamespace="http://schemas.microsoft.com/office/2006/metadata/properties" ma:root="true" ma:fieldsID="3b87da97e16189f76d76e3a78ccfc078" ns3:_="" ns4:_="">
    <xsd:import namespace="3434cde1-f776-4c3f-9525-3f132e87b814"/>
    <xsd:import namespace="4c0d32b7-afc5-4577-b835-8ee209ff46e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4cde1-f776-4c3f-9525-3f132e87b8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0d32b7-afc5-4577-b835-8ee209ff46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E26A7C-ACBC-45E4-8250-1AFEECD1DBC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3434cde1-f776-4c3f-9525-3f132e87b814"/>
    <ds:schemaRef ds:uri="http://purl.org/dc/dcmitype/"/>
    <ds:schemaRef ds:uri="4c0d32b7-afc5-4577-b835-8ee209ff46e1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ACA3FF-D4DE-425A-BDD8-FE6383C127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E11CD1-F3D2-4381-82C4-614EA0A6B9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4cde1-f776-4c3f-9525-3f132e87b814"/>
    <ds:schemaRef ds:uri="4c0d32b7-afc5-4577-b835-8ee209ff46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Copernicus VWG Template</Template>
  <TotalTime>468</TotalTime>
  <Words>587</Words>
  <Application>Microsoft Office PowerPoint</Application>
  <PresentationFormat>Widescreen</PresentationFormat>
  <Paragraphs>113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-apple-system</vt:lpstr>
      <vt:lpstr>Arial</vt:lpstr>
      <vt:lpstr>Bahnschrift Light</vt:lpstr>
      <vt:lpstr>Bahnschrift SemiLight</vt:lpstr>
      <vt:lpstr>Calibri</vt:lpstr>
      <vt:lpstr>Century Gothic</vt:lpstr>
      <vt:lpstr>EC Square Sans Pro</vt:lpstr>
      <vt:lpstr>Helvetica</vt:lpstr>
      <vt:lpstr>Roboto</vt:lpstr>
      <vt:lpstr>Roboto Medium</vt:lpstr>
      <vt:lpstr>Tahoma</vt:lpstr>
      <vt:lpstr>Times New Roman</vt:lpstr>
      <vt:lpstr>Wingdings</vt:lpstr>
      <vt:lpstr>Cooperation Template</vt:lpstr>
      <vt:lpstr>Conception personnalisée</vt:lpstr>
      <vt:lpstr>PowerPoint Presentation</vt:lpstr>
      <vt:lpstr>STAC in EUMETSAT context</vt:lpstr>
      <vt:lpstr>DestinE - STAC catalogue (conformance)</vt:lpstr>
      <vt:lpstr>DestinE – STAC implementation </vt:lpstr>
      <vt:lpstr>STAC with EODAG - Context</vt:lpstr>
      <vt:lpstr>STAC with EODAG - Challenges</vt:lpstr>
      <vt:lpstr>STAC with EODAG – Multi provider catalogue</vt:lpstr>
      <vt:lpstr>STAC with EODAG – STAC API Extensions supported</vt:lpstr>
      <vt:lpstr>STAC with EODAG – STAC API Extensions supported</vt:lpstr>
      <vt:lpstr>STAC with EODAG – ECMWF Datasets</vt:lpstr>
    </vt:vector>
  </TitlesOfParts>
  <Company>EUMETSAT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Killick</dc:creator>
  <cp:lastModifiedBy>Michael Schick</cp:lastModifiedBy>
  <cp:revision>18</cp:revision>
  <cp:lastPrinted>2006-03-06T14:11:17Z</cp:lastPrinted>
  <dcterms:created xsi:type="dcterms:W3CDTF">2022-11-22T09:12:01Z</dcterms:created>
  <dcterms:modified xsi:type="dcterms:W3CDTF">2024-06-06T13:25:41Z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0x010100420E6A351B58E744BDF5DE913D9738F4</vt:lpwstr>
  </property>
  <property fmtid="{D5CDD505-2E9C-101B-9397-08002B2CF9AE}" pid="14" name="DM_DOCNUM">
    <vt:lpwstr>1414591</vt:lpwstr>
  </property>
  <property fmtid="{D5CDD505-2E9C-101B-9397-08002B2CF9AE}" pid="15" name="DM_DOCNAME">
    <vt:lpwstr>EOP - STAC Workshop</vt:lpwstr>
  </property>
  <property fmtid="{D5CDD505-2E9C-101B-9397-08002B2CF9AE}" pid="16" name="DM_AUTHOR">
    <vt:lpwstr>Michael Schick</vt:lpwstr>
  </property>
  <property fmtid="{D5CDD505-2E9C-101B-9397-08002B2CF9AE}" pid="17" name="DM_E_DOC_NO">
    <vt:lpwstr>EUM/DSA/VWG/24/1414591</vt:lpwstr>
  </property>
  <property fmtid="{D5CDD505-2E9C-101B-9397-08002B2CF9AE}" pid="18" name="DM_E_VER_NO">
    <vt:lpwstr>1 Draft</vt:lpwstr>
  </property>
  <property fmtid="{D5CDD505-2E9C-101B-9397-08002B2CF9AE}" pid="19" name="DM_E_ISS_DATE">
    <vt:lpwstr>6 June 2024</vt:lpwstr>
  </property>
  <property fmtid="{D5CDD505-2E9C-101B-9397-08002B2CF9AE}" pid="20" name="DM_E_FROM_PERS2">
    <vt:lpwstr/>
  </property>
  <property fmtid="{D5CDD505-2E9C-101B-9397-08002B2CF9AE}" pid="21" name="DM_E_CONFID">
    <vt:lpwstr/>
  </property>
  <property fmtid="{D5CDD505-2E9C-101B-9397-08002B2CF9AE}" pid="22" name="DM_E_WBS_CODE">
    <vt:lpwstr/>
  </property>
  <property fmtid="{D5CDD505-2E9C-101B-9397-08002B2CF9AE}" pid="23" name="DM_E_DISTRIB">
    <vt:lpwstr/>
  </property>
  <property fmtid="{D5CDD505-2E9C-101B-9397-08002B2CF9AE}" pid="24" name="DIGITAL_SIGNATURE">
    <vt:lpwstr/>
  </property>
</Properties>
</file>