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6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6858000" cx="12192000"/>
  <p:notesSz cx="6858000" cy="9144000"/>
  <p:embeddedFontLst>
    <p:embeddedFont>
      <p:font typeface="ADLaM Display"/>
      <p:regular r:id="rId29"/>
    </p:embeddedFont>
    <p:embeddedFont>
      <p:font typeface="Century Gothic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3">
          <p15:clr>
            <a:srgbClr val="A4A3A4"/>
          </p15:clr>
        </p15:guide>
        <p15:guide id="2" pos="325">
          <p15:clr>
            <a:srgbClr val="A4A3A4"/>
          </p15:clr>
        </p15:guide>
        <p15:guide id="3" orient="horz" pos="3997">
          <p15:clr>
            <a:srgbClr val="A4A3A4"/>
          </p15:clr>
        </p15:guide>
        <p15:guide id="4" pos="7355">
          <p15:clr>
            <a:srgbClr val="A4A3A4"/>
          </p15:clr>
        </p15:guide>
        <p15:guide id="5" pos="3840">
          <p15:clr>
            <a:srgbClr val="A4A3A4"/>
          </p15:clr>
        </p15:guide>
        <p15:guide id="6" orient="horz" pos="935">
          <p15:clr>
            <a:srgbClr val="A4A3A4"/>
          </p15:clr>
        </p15:guide>
        <p15:guide id="7" orient="horz" pos="3770">
          <p15:clr>
            <a:srgbClr val="A4A3A4"/>
          </p15:clr>
        </p15:guide>
        <p15:guide id="8" pos="937">
          <p15:clr>
            <a:srgbClr val="A4A3A4"/>
          </p15:clr>
        </p15:guide>
      </p15:sldGuideLst>
    </p:ext>
    <p:ext uri="GoogleSlidesCustomDataVersion2">
      <go:slidesCustomData xmlns:go="http://customooxmlschemas.google.com/" r:id="rId34" roundtripDataSignature="AMtx7mgDTSG6avoCVZ7Ej2fsK3KWEbX+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3" orient="horz"/>
        <p:guide pos="325"/>
        <p:guide pos="3997" orient="horz"/>
        <p:guide pos="7355"/>
        <p:guide pos="3840"/>
        <p:guide pos="935" orient="horz"/>
        <p:guide pos="3770" orient="horz"/>
        <p:guide pos="937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ADLaMDisplay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CenturyGothic-bold.fntdata"/><Relationship Id="rId30" Type="http://schemas.openxmlformats.org/officeDocument/2006/relationships/font" Target="fonts/CenturyGothic-regular.fntdata"/><Relationship Id="rId11" Type="http://schemas.openxmlformats.org/officeDocument/2006/relationships/slide" Target="slides/slide5.xml"/><Relationship Id="rId33" Type="http://schemas.openxmlformats.org/officeDocument/2006/relationships/font" Target="fonts/CenturyGothic-boldItalic.fntdata"/><Relationship Id="rId10" Type="http://schemas.openxmlformats.org/officeDocument/2006/relationships/slide" Target="slides/slide4.xml"/><Relationship Id="rId32" Type="http://schemas.openxmlformats.org/officeDocument/2006/relationships/font" Target="fonts/CenturyGothic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34" Type="http://customschemas.google.com/relationships/presentationmetadata" Target="meta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2509fc3715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g12509fc371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78" name="Google Shape;178;g12509fc3715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e294d64ed0_0_3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6" name="Google Shape;316;g2e294d64ed0_0_3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e294d64ed0_0_5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22" name="Google Shape;322;g2e294d64ed0_0_5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2e294d64ed0_0_69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29" name="Google Shape;329;g2e294d64ed0_0_6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2e294d64ed0_0_6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46" name="Google Shape;346;g2e294d64ed0_0_6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2e294d64ed0_0_6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51" name="Google Shape;351;g2e294d64ed0_0_6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e294d64ed0_0_6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58" name="Google Shape;358;g2e294d64ed0_0_6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2e294d64ed0_0_7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Our solution is kerchunk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A virtual zarr format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Zarr like interface without generating the zarr file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We have a reference asset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Users can load this reference file using xarray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And perform further filtering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We’ve got a notebook demonstrating that workflow</a:t>
            </a:r>
            <a:endParaRPr/>
          </a:p>
        </p:txBody>
      </p:sp>
      <p:sp>
        <p:nvSpPr>
          <p:cNvPr id="364" name="Google Shape;364;g2e294d64ed0_0_7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2e294d64ed0_0_6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72" name="Google Shape;372;g2e294d64ed0_0_6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2e294d64ed0_0_6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77" name="Google Shape;377;g2e294d64ed0_0_6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2e294d64ed0_0_6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83" name="Google Shape;383;g2e294d64ed0_0_6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e294d64ed0_0_30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94" name="Google Shape;194;g2e294d64ed0_0_30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2e294d64ed0_0_6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89" name="Google Shape;389;g2e294d64ed0_0_6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2e294d64ed0_0_7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95" name="Google Shape;395;g2e294d64ed0_0_7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12509fc3715_0_7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1" name="Google Shape;401;g12509fc3715_0_7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402" name="Google Shape;402;g12509fc3715_0_7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e294d64ed0_0_3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04" name="Google Shape;204;g2e294d64ed0_0_3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e294d64ed0_0_4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20" name="Google Shape;220;g2e294d64ed0_0_4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e294d64ed0_0_5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37" name="Google Shape;237;g2e294d64ed0_0_5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e294d64ed0_0_5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43" name="Google Shape;243;g2e294d64ed0_0_5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e294d64ed0_0_6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48" name="Google Shape;248;g2e294d64ed0_0_6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e294d64ed0_0_5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55" name="Google Shape;255;g2e294d64ed0_0_5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e294d64ed0_0_55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62" name="Google Shape;262;g2e294d64ed0_0_5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bg>
      <p:bgPr>
        <a:solidFill>
          <a:srgbClr val="FFFFFF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▪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▪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4" name="Google Shape;64;p3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3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4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2" name="Google Shape;72;p4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41"/>
          <p:cNvSpPr txBox="1"/>
          <p:nvPr>
            <p:ph idx="1" type="body"/>
          </p:nvPr>
        </p:nvSpPr>
        <p:spPr>
          <a:xfrm rot="5400000">
            <a:off x="4197879" y="-1534054"/>
            <a:ext cx="3796242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4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4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4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4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4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>
  <p:cSld name="1_Vertical Title and 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e294d64ed0_0_370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g2e294d64ed0_0_370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g2e294d64ed0_0_37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Slide - with content and partner logos">
  <p:cSld name="3_Title Slide - with content and partner logos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e294d64ed0_0_374"/>
          <p:cNvSpPr txBox="1"/>
          <p:nvPr>
            <p:ph type="title"/>
          </p:nvPr>
        </p:nvSpPr>
        <p:spPr>
          <a:xfrm>
            <a:off x="444247" y="481835"/>
            <a:ext cx="8626200" cy="86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g2e294d64ed0_0_374"/>
          <p:cNvSpPr txBox="1"/>
          <p:nvPr>
            <p:ph idx="1" type="body"/>
          </p:nvPr>
        </p:nvSpPr>
        <p:spPr>
          <a:xfrm>
            <a:off x="444247" y="1703475"/>
            <a:ext cx="11471400" cy="32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05" name="Google Shape;105;g2e294d64ed0_0_37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181392" y="39110"/>
            <a:ext cx="2770399" cy="10312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e294d64ed0_0_357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g2e294d64ed0_0_357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09" name="Google Shape;109;g2e294d64ed0_0_357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g2e294d64ed0_0_35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g2e294d64ed0_0_35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e294d64ed0_0_36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g2e294d64ed0_0_363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5" name="Google Shape;115;g2e294d64ed0_0_36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g2e294d64ed0_0_36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g2e294d64ed0_0_36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e294d64ed0_0_378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0" name="Google Shape;120;g2e294d64ed0_0_378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indent="-3175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21" name="Google Shape;121;g2e294d64ed0_0_378"/>
          <p:cNvSpPr txBox="1"/>
          <p:nvPr>
            <p:ph idx="12" type="sldNum"/>
          </p:nvPr>
        </p:nvSpPr>
        <p:spPr>
          <a:xfrm>
            <a:off x="11296611" y="6217623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C9C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C9C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C9C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C9C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C9C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C9C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C9C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C9C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8C9C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C8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e294d64ed0_0_382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g2e294d64ed0_0_382"/>
          <p:cNvSpPr txBox="1"/>
          <p:nvPr>
            <p:ph idx="1" type="body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5" name="Google Shape;125;g2e294d64ed0_0_382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g2e294d64ed0_0_382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g2e294d64ed0_0_38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e294d64ed0_0_38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g2e294d64ed0_0_388"/>
          <p:cNvSpPr txBox="1"/>
          <p:nvPr>
            <p:ph idx="1" type="body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1" name="Google Shape;131;g2e294d64ed0_0_388"/>
          <p:cNvSpPr txBox="1"/>
          <p:nvPr>
            <p:ph idx="2" type="body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2" name="Google Shape;132;g2e294d64ed0_0_388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g2e294d64ed0_0_38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g2e294d64ed0_0_38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e294d64ed0_0_395"/>
          <p:cNvSpPr txBox="1"/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g2e294d64ed0_0_395"/>
          <p:cNvSpPr txBox="1"/>
          <p:nvPr>
            <p:ph idx="1" type="body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38" name="Google Shape;138;g2e294d64ed0_0_395"/>
          <p:cNvSpPr txBox="1"/>
          <p:nvPr>
            <p:ph idx="2" type="body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9" name="Google Shape;139;g2e294d64ed0_0_395"/>
          <p:cNvSpPr txBox="1"/>
          <p:nvPr>
            <p:ph idx="3" type="body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40" name="Google Shape;140;g2e294d64ed0_0_395"/>
          <p:cNvSpPr txBox="1"/>
          <p:nvPr>
            <p:ph idx="4" type="body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1" name="Google Shape;141;g2e294d64ed0_0_395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g2e294d64ed0_0_395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g2e294d64ed0_0_39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e294d64ed0_0_40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g2e294d64ed0_0_404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g2e294d64ed0_0_40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g2e294d64ed0_0_40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e294d64ed0_0_409"/>
          <p:cNvSpPr txBox="1"/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g2e294d64ed0_0_409"/>
          <p:cNvSpPr txBox="1"/>
          <p:nvPr>
            <p:ph idx="1" type="body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52" name="Google Shape;152;g2e294d64ed0_0_409"/>
          <p:cNvSpPr txBox="1"/>
          <p:nvPr>
            <p:ph idx="2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53" name="Google Shape;153;g2e294d64ed0_0_409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g2e294d64ed0_0_409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g2e294d64ed0_0_40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e294d64ed0_0_416"/>
          <p:cNvSpPr txBox="1"/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g2e294d64ed0_0_416"/>
          <p:cNvSpPr/>
          <p:nvPr>
            <p:ph idx="2" type="pic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159" name="Google Shape;159;g2e294d64ed0_0_416"/>
          <p:cNvSpPr txBox="1"/>
          <p:nvPr>
            <p:ph idx="1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60" name="Google Shape;160;g2e294d64ed0_0_416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g2e294d64ed0_0_416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g2e294d64ed0_0_41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e294d64ed0_0_42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g2e294d64ed0_0_423"/>
          <p:cNvSpPr txBox="1"/>
          <p:nvPr>
            <p:ph idx="1" type="body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6" name="Google Shape;166;g2e294d64ed0_0_42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g2e294d64ed0_0_42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g2e294d64ed0_0_42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e294d64ed0_0_429"/>
          <p:cNvSpPr txBox="1"/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g2e294d64ed0_0_429"/>
          <p:cNvSpPr txBox="1"/>
          <p:nvPr>
            <p:ph idx="1" type="body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2" name="Google Shape;172;g2e294d64ed0_0_429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g2e294d64ed0_0_429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g2e294d64ed0_0_42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5" name="Google Shape;25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4"/>
          <p:cNvSpPr txBox="1"/>
          <p:nvPr>
            <p:ph idx="1" type="body"/>
          </p:nvPr>
        </p:nvSpPr>
        <p:spPr>
          <a:xfrm>
            <a:off x="838200" y="1825625"/>
            <a:ext cx="10515600" cy="37962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5"/>
          <p:cNvSpPr txBox="1"/>
          <p:nvPr>
            <p:ph idx="1" type="body"/>
          </p:nvPr>
        </p:nvSpPr>
        <p:spPr>
          <a:xfrm>
            <a:off x="831850" y="4589463"/>
            <a:ext cx="10515600" cy="1049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7" name="Google Shape;37;p3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6"/>
          <p:cNvSpPr txBox="1"/>
          <p:nvPr>
            <p:ph idx="1" type="body"/>
          </p:nvPr>
        </p:nvSpPr>
        <p:spPr>
          <a:xfrm>
            <a:off x="838200" y="1825625"/>
            <a:ext cx="5181600" cy="37793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36"/>
          <p:cNvSpPr txBox="1"/>
          <p:nvPr>
            <p:ph idx="2" type="body"/>
          </p:nvPr>
        </p:nvSpPr>
        <p:spPr>
          <a:xfrm>
            <a:off x="6172200" y="1825625"/>
            <a:ext cx="5181600" cy="37793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3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3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37"/>
          <p:cNvSpPr txBox="1"/>
          <p:nvPr>
            <p:ph idx="2" type="body"/>
          </p:nvPr>
        </p:nvSpPr>
        <p:spPr>
          <a:xfrm>
            <a:off x="839788" y="2505075"/>
            <a:ext cx="5157787" cy="32014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3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2" name="Google Shape;52;p37"/>
          <p:cNvSpPr txBox="1"/>
          <p:nvPr>
            <p:ph idx="4" type="body"/>
          </p:nvPr>
        </p:nvSpPr>
        <p:spPr>
          <a:xfrm>
            <a:off x="6172200" y="2505075"/>
            <a:ext cx="5183188" cy="32014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3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3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3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" Type="http://schemas.openxmlformats.org/officeDocument/2006/relationships/image" Target="../media/image1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7.xml"/><Relationship Id="rId17" Type="http://schemas.openxmlformats.org/officeDocument/2006/relationships/theme" Target="../theme/theme3.xml"/><Relationship Id="rId1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9"/>
          <p:cNvSpPr txBox="1"/>
          <p:nvPr>
            <p:ph idx="1" type="body"/>
          </p:nvPr>
        </p:nvSpPr>
        <p:spPr>
          <a:xfrm>
            <a:off x="838200" y="1825625"/>
            <a:ext cx="10515600" cy="37962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rgbClr val="67676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rgbClr val="67676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rgbClr val="67676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rgbClr val="67676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rgbClr val="676767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" name="Google Shape;15;p29"/>
          <p:cNvPicPr preferRelativeResize="0"/>
          <p:nvPr/>
        </p:nvPicPr>
        <p:blipFill rotWithShape="1">
          <a:blip r:embed="rId1">
            <a:alphaModFix/>
          </a:blip>
          <a:srcRect b="7251" l="0" r="0" t="0"/>
          <a:stretch/>
        </p:blipFill>
        <p:spPr>
          <a:xfrm>
            <a:off x="352850" y="5756800"/>
            <a:ext cx="1622625" cy="82452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e294d64ed0_0_349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g2e294d64ed0_0_349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Google Shape;92;g2e294d64ed0_0_349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Google Shape;93;g2e294d64ed0_0_349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g2e294d64ed0_0_34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95" name="Google Shape;95;g2e294d64ed0_0_349"/>
          <p:cNvPicPr preferRelativeResize="0"/>
          <p:nvPr/>
        </p:nvPicPr>
        <p:blipFill rotWithShape="1">
          <a:blip r:embed="rId1">
            <a:alphaModFix/>
          </a:blip>
          <a:srcRect b="7251" l="0" r="0" t="0"/>
          <a:stretch/>
        </p:blipFill>
        <p:spPr>
          <a:xfrm>
            <a:off x="750275" y="6181480"/>
            <a:ext cx="1396577" cy="68235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&#10;&#10;Description automatically generated with medium confidence" id="96" name="Google Shape;96;g2e294d64ed0_0_3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412357" y="6171541"/>
            <a:ext cx="2029368" cy="54193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8.png"/><Relationship Id="rId10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0.png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5" Type="http://schemas.openxmlformats.org/officeDocument/2006/relationships/image" Target="../media/image1.png"/><Relationship Id="rId6" Type="http://schemas.openxmlformats.org/officeDocument/2006/relationships/image" Target="../media/image6.png"/><Relationship Id="rId7" Type="http://schemas.openxmlformats.org/officeDocument/2006/relationships/image" Target="../media/image10.png"/><Relationship Id="rId8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Relationship Id="rId4" Type="http://schemas.openxmlformats.org/officeDocument/2006/relationships/image" Target="../media/image2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2.png"/><Relationship Id="rId4" Type="http://schemas.openxmlformats.org/officeDocument/2006/relationships/hyperlink" Target="http://github.com/cedadev/stac-notebooks" TargetMode="External"/><Relationship Id="rId5" Type="http://schemas.openxmlformats.org/officeDocument/2006/relationships/image" Target="../media/image2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hyperlink" Target="https://ceda.ac.uk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1" Type="http://schemas.openxmlformats.org/officeDocument/2006/relationships/image" Target="../media/image15.png"/><Relationship Id="rId10" Type="http://schemas.openxmlformats.org/officeDocument/2006/relationships/image" Target="../media/image11.png"/><Relationship Id="rId1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1.jpg"/><Relationship Id="rId4" Type="http://schemas.openxmlformats.org/officeDocument/2006/relationships/image" Target="../media/image1.png"/><Relationship Id="rId9" Type="http://schemas.openxmlformats.org/officeDocument/2006/relationships/image" Target="../media/image7.png"/><Relationship Id="rId5" Type="http://schemas.openxmlformats.org/officeDocument/2006/relationships/hyperlink" Target="mailto:support@jasmin.ac.uk" TargetMode="External"/><Relationship Id="rId6" Type="http://schemas.openxmlformats.org/officeDocument/2006/relationships/hyperlink" Target="mailto:support@ceda.ac.uk" TargetMode="External"/><Relationship Id="rId7" Type="http://schemas.openxmlformats.org/officeDocument/2006/relationships/image" Target="../media/image6.png"/><Relationship Id="rId8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Relationship Id="rId4" Type="http://schemas.openxmlformats.org/officeDocument/2006/relationships/image" Target="../media/image14.png"/><Relationship Id="rId5" Type="http://schemas.openxmlformats.org/officeDocument/2006/relationships/image" Target="../media/image1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github.com/stac-api-extensions/freetext-search" TargetMode="External"/><Relationship Id="rId4" Type="http://schemas.openxmlformats.org/officeDocument/2006/relationships/hyperlink" Target="https://github.com/cedadev/stac-context-collections" TargetMode="External"/><Relationship Id="rId5" Type="http://schemas.openxmlformats.org/officeDocument/2006/relationships/hyperlink" Target="https://github.com/cedadev/stac-asset-search" TargetMode="External"/><Relationship Id="rId6" Type="http://schemas.openxmlformats.org/officeDocument/2006/relationships/hyperlink" Target="https://github.com/stac-extensions/cmip6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github.com/cedadev/stac-generator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solidFill>
          <a:schemeClr val="lt1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g12509fc3715_0_0"/>
          <p:cNvPicPr preferRelativeResize="0"/>
          <p:nvPr/>
        </p:nvPicPr>
        <p:blipFill rotWithShape="1">
          <a:blip r:embed="rId3">
            <a:alphaModFix/>
          </a:blip>
          <a:srcRect b="0" l="23404" r="23404" t="0"/>
          <a:stretch/>
        </p:blipFill>
        <p:spPr>
          <a:xfrm>
            <a:off x="6065275" y="0"/>
            <a:ext cx="6126725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g12509fc3715_0_0"/>
          <p:cNvSpPr/>
          <p:nvPr/>
        </p:nvSpPr>
        <p:spPr>
          <a:xfrm>
            <a:off x="0" y="6202325"/>
            <a:ext cx="12192000" cy="655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2" name="Google Shape;182;g12509fc3715_0_0"/>
          <p:cNvPicPr preferRelativeResize="0"/>
          <p:nvPr/>
        </p:nvPicPr>
        <p:blipFill rotWithShape="1">
          <a:blip r:embed="rId4">
            <a:alphaModFix/>
          </a:blip>
          <a:srcRect b="0" l="41217" r="0" t="0"/>
          <a:stretch/>
        </p:blipFill>
        <p:spPr>
          <a:xfrm>
            <a:off x="5352575" y="0"/>
            <a:ext cx="716679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g12509fc3715_0_0"/>
          <p:cNvSpPr txBox="1"/>
          <p:nvPr/>
        </p:nvSpPr>
        <p:spPr>
          <a:xfrm>
            <a:off x="281992" y="4373348"/>
            <a:ext cx="62946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GB" sz="2400" u="none" cap="none" strike="noStrike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STAC Workshop (ESA)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GB" sz="2400" u="none" cap="none" strike="noStrike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r>
              <a:rPr b="0" baseline="30000" i="0" lang="en-GB" sz="2400" u="none" cap="none" strike="noStrike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b="0" i="0" lang="en-GB" sz="2400" u="none" cap="none" strike="noStrike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 June 2024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GB" sz="2400" u="none" cap="none" strike="noStrike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Rhys Evans 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GB" sz="2400" u="none" cap="none" strike="noStrike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(and CEDA/JASMIN Teams)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4" name="Google Shape;184;g12509fc3715_0_0"/>
          <p:cNvPicPr preferRelativeResize="0"/>
          <p:nvPr/>
        </p:nvPicPr>
        <p:blipFill rotWithShape="1">
          <a:blip r:embed="rId5">
            <a:alphaModFix/>
          </a:blip>
          <a:srcRect b="5180" l="0" r="0" t="-5180"/>
          <a:stretch/>
        </p:blipFill>
        <p:spPr>
          <a:xfrm>
            <a:off x="515950" y="0"/>
            <a:ext cx="2570149" cy="140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g12509fc3715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83124" y="6231796"/>
            <a:ext cx="1809975" cy="483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g12509fc3715_0_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557651" y="6302928"/>
            <a:ext cx="1809975" cy="429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g12509fc3715_0_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622100" y="6313202"/>
            <a:ext cx="1809977" cy="40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g12509fc3715_0_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405650" y="6248534"/>
            <a:ext cx="2016148" cy="4498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g12509fc3715_0_0"/>
          <p:cNvPicPr preferRelativeResize="0"/>
          <p:nvPr/>
        </p:nvPicPr>
        <p:blipFill rotWithShape="1">
          <a:blip r:embed="rId10">
            <a:alphaModFix/>
          </a:blip>
          <a:srcRect b="35039" l="0" r="0" t="25535"/>
          <a:stretch/>
        </p:blipFill>
        <p:spPr>
          <a:xfrm>
            <a:off x="10618475" y="6313206"/>
            <a:ext cx="1383375" cy="409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g12509fc3715_0_0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2262102" y="6268941"/>
            <a:ext cx="2045318" cy="40905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g12509fc3715_0_0"/>
          <p:cNvSpPr txBox="1"/>
          <p:nvPr/>
        </p:nvSpPr>
        <p:spPr>
          <a:xfrm>
            <a:off x="281992" y="1399361"/>
            <a:ext cx="62946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300"/>
              <a:buFont typeface="Arial"/>
              <a:buNone/>
            </a:pPr>
            <a:r>
              <a:rPr b="0" i="0" lang="en-GB" sz="53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STAC at CEDA</a:t>
            </a:r>
            <a:endParaRPr b="0" i="0" sz="7300" u="none" cap="none" strike="noStrik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2e294d64ed0_0_340"/>
          <p:cNvSpPr txBox="1"/>
          <p:nvPr>
            <p:ph type="title"/>
          </p:nvPr>
        </p:nvSpPr>
        <p:spPr>
          <a:xfrm>
            <a:off x="444247" y="481835"/>
            <a:ext cx="8626200" cy="86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721"/>
              <a:buFont typeface="Century Gothic"/>
              <a:buNone/>
            </a:pPr>
            <a:r>
              <a:rPr lang="en-GB" sz="4850">
                <a:solidFill>
                  <a:srgbClr val="002060"/>
                </a:solidFill>
              </a:rPr>
              <a:t>EO DataHub</a:t>
            </a:r>
            <a:r>
              <a:rPr b="0" lang="en-GB" sz="4400">
                <a:latin typeface="Century Gothic"/>
                <a:ea typeface="Century Gothic"/>
                <a:cs typeface="Century Gothic"/>
                <a:sym typeface="Century Gothic"/>
              </a:rPr>
              <a:t> </a:t>
            </a:r>
            <a:endParaRPr b="0" sz="4400">
              <a:solidFill>
                <a:srgbClr val="2A35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319" name="Google Shape;319;g2e294d64ed0_0_34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49650" y="1069950"/>
            <a:ext cx="8492700" cy="507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ESGF Logos" id="324" name="Google Shape;324;g2e294d64ed0_0_5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21750" y="0"/>
            <a:ext cx="2670250" cy="200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g2e294d64ed0_0_56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1484319"/>
            <a:ext cx="12192001" cy="4507606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g2e294d64ed0_0_561"/>
          <p:cNvSpPr txBox="1"/>
          <p:nvPr/>
        </p:nvSpPr>
        <p:spPr>
          <a:xfrm>
            <a:off x="250940" y="16383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41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Earth System Grid Federation: a globally distributed data archive for climate data​</a:t>
            </a:r>
            <a:endParaRPr b="0" i="0" sz="41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ESGF Logos" id="331" name="Google Shape;331;g2e294d64ed0_0_6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21750" y="0"/>
            <a:ext cx="2670250" cy="200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g2e294d64ed0_0_691"/>
          <p:cNvSpPr txBox="1"/>
          <p:nvPr/>
        </p:nvSpPr>
        <p:spPr>
          <a:xfrm>
            <a:off x="250940" y="16383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41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Earth System Grid Federation: a globally distributed data archive for climate data​</a:t>
            </a:r>
            <a:endParaRPr b="0" i="0" sz="41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g2e294d64ed0_0_691"/>
          <p:cNvSpPr/>
          <p:nvPr/>
        </p:nvSpPr>
        <p:spPr>
          <a:xfrm>
            <a:off x="6170525" y="3838725"/>
            <a:ext cx="1175100" cy="1175100"/>
          </a:xfrm>
          <a:prstGeom prst="roundRect">
            <a:avLst>
              <a:gd fmla="val 16667" name="adj"/>
            </a:avLst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Consumer</a:t>
            </a:r>
            <a:endParaRPr b="1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g2e294d64ed0_0_691"/>
          <p:cNvSpPr/>
          <p:nvPr/>
        </p:nvSpPr>
        <p:spPr>
          <a:xfrm>
            <a:off x="6170525" y="2002700"/>
            <a:ext cx="1175100" cy="1175100"/>
          </a:xfrm>
          <a:prstGeom prst="roundRect">
            <a:avLst>
              <a:gd fmla="val 16667" name="adj"/>
            </a:avLst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Consumer</a:t>
            </a:r>
            <a:endParaRPr b="1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Google Shape;335;g2e294d64ed0_0_691"/>
          <p:cNvSpPr/>
          <p:nvPr/>
        </p:nvSpPr>
        <p:spPr>
          <a:xfrm>
            <a:off x="8141300" y="3838725"/>
            <a:ext cx="1175100" cy="1175100"/>
          </a:xfrm>
          <a:prstGeom prst="roundRect">
            <a:avLst>
              <a:gd fmla="val 16667" name="adj"/>
            </a:avLst>
          </a:prstGeom>
          <a:solidFill>
            <a:srgbClr val="351C7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USA</a:t>
            </a:r>
            <a:endParaRPr b="1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g2e294d64ed0_0_691"/>
          <p:cNvSpPr/>
          <p:nvPr/>
        </p:nvSpPr>
        <p:spPr>
          <a:xfrm>
            <a:off x="8141300" y="2002700"/>
            <a:ext cx="1175100" cy="1175100"/>
          </a:xfrm>
          <a:prstGeom prst="roundRect">
            <a:avLst>
              <a:gd fmla="val 16667" name="adj"/>
            </a:avLst>
          </a:prstGeom>
          <a:solidFill>
            <a:srgbClr val="351C7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CEDA</a:t>
            </a:r>
            <a:endParaRPr b="1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g2e294d64ed0_0_691"/>
          <p:cNvSpPr/>
          <p:nvPr/>
        </p:nvSpPr>
        <p:spPr>
          <a:xfrm>
            <a:off x="4031400" y="2841450"/>
            <a:ext cx="1175100" cy="1175100"/>
          </a:xfrm>
          <a:prstGeom prst="roundRect">
            <a:avLst>
              <a:gd fmla="val 16667" name="adj"/>
            </a:avLst>
          </a:prstGeom>
          <a:solidFill>
            <a:srgbClr val="1858B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Event store</a:t>
            </a:r>
            <a:endParaRPr b="1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g2e294d64ed0_0_691"/>
          <p:cNvSpPr/>
          <p:nvPr/>
        </p:nvSpPr>
        <p:spPr>
          <a:xfrm>
            <a:off x="1892275" y="2841450"/>
            <a:ext cx="1175100" cy="1175100"/>
          </a:xfrm>
          <a:prstGeom prst="roundRect">
            <a:avLst>
              <a:gd fmla="val 16667" name="adj"/>
            </a:avLst>
          </a:prstGeom>
          <a:solidFill>
            <a:srgbClr val="85200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Publisher</a:t>
            </a:r>
            <a:endParaRPr b="1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9" name="Google Shape;339;g2e294d64ed0_0_691"/>
          <p:cNvCxnSpPr>
            <a:stCxn id="338" idx="3"/>
            <a:endCxn id="337" idx="1"/>
          </p:cNvCxnSpPr>
          <p:nvPr/>
        </p:nvCxnSpPr>
        <p:spPr>
          <a:xfrm>
            <a:off x="3067375" y="3429000"/>
            <a:ext cx="9639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40" name="Google Shape;340;g2e294d64ed0_0_691"/>
          <p:cNvCxnSpPr>
            <a:stCxn id="334" idx="1"/>
            <a:endCxn id="337" idx="3"/>
          </p:cNvCxnSpPr>
          <p:nvPr/>
        </p:nvCxnSpPr>
        <p:spPr>
          <a:xfrm flipH="1">
            <a:off x="5206625" y="2590250"/>
            <a:ext cx="963900" cy="838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41" name="Google Shape;341;g2e294d64ed0_0_691"/>
          <p:cNvCxnSpPr>
            <a:stCxn id="333" idx="1"/>
            <a:endCxn id="337" idx="3"/>
          </p:cNvCxnSpPr>
          <p:nvPr/>
        </p:nvCxnSpPr>
        <p:spPr>
          <a:xfrm rot="10800000">
            <a:off x="5206625" y="3429075"/>
            <a:ext cx="963900" cy="99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42" name="Google Shape;342;g2e294d64ed0_0_691"/>
          <p:cNvCxnSpPr>
            <a:stCxn id="334" idx="3"/>
            <a:endCxn id="336" idx="1"/>
          </p:cNvCxnSpPr>
          <p:nvPr/>
        </p:nvCxnSpPr>
        <p:spPr>
          <a:xfrm>
            <a:off x="7345625" y="2590250"/>
            <a:ext cx="7956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43" name="Google Shape;343;g2e294d64ed0_0_691"/>
          <p:cNvCxnSpPr>
            <a:stCxn id="333" idx="3"/>
            <a:endCxn id="335" idx="1"/>
          </p:cNvCxnSpPr>
          <p:nvPr/>
        </p:nvCxnSpPr>
        <p:spPr>
          <a:xfrm>
            <a:off x="7345625" y="4426275"/>
            <a:ext cx="7956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2e294d64ed0_0_642"/>
          <p:cNvSpPr txBox="1"/>
          <p:nvPr>
            <p:ph idx="4294967295" type="title"/>
          </p:nvPr>
        </p:nvSpPr>
        <p:spPr>
          <a:xfrm>
            <a:off x="0" y="2766150"/>
            <a:ext cx="12192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GB">
                <a:solidFill>
                  <a:srgbClr val="002060"/>
                </a:solidFill>
              </a:rPr>
              <a:t>Learning opportunities</a:t>
            </a:r>
            <a:r>
              <a:rPr b="0" lang="en-GB">
                <a:solidFill>
                  <a:srgbClr val="002060"/>
                </a:solidFill>
              </a:rPr>
              <a:t> with STAC</a:t>
            </a:r>
            <a:endParaRPr b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Google Shape;353;g2e294d64ed0_0_6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92124" y="36834"/>
            <a:ext cx="3219725" cy="1104275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g2e294d64ed0_0_646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Elasticsearch backend</a:t>
            </a:r>
            <a:endParaRPr b="0" i="0" sz="4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5" name="Google Shape;355;g2e294d64ed0_0_6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37948" y="1114676"/>
            <a:ext cx="9316125" cy="49938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2700000" dist="38100">
              <a:srgbClr val="000000">
                <a:alpha val="4196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2e294d64ed0_0_650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Asset Search</a:t>
            </a:r>
            <a:endParaRPr b="0" i="0" sz="4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1" name="Google Shape;361;g2e294d64ed0_0_6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37913" y="1114675"/>
            <a:ext cx="9316174" cy="49939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2700000" dist="38100">
              <a:srgbClr val="000000">
                <a:alpha val="4196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" name="Google Shape;366;g2e294d64ed0_0_7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91843" y="0"/>
            <a:ext cx="2100156" cy="1484325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g2e294d64ed0_0_710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Kerchunk</a:t>
            </a:r>
            <a:endParaRPr b="0" i="0" sz="4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g2e294d64ed0_0_710"/>
          <p:cNvSpPr txBox="1"/>
          <p:nvPr/>
        </p:nvSpPr>
        <p:spPr>
          <a:xfrm>
            <a:off x="4467150" y="6345250"/>
            <a:ext cx="3257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github.com/cedadev/stac-notebooks</a:t>
            </a:r>
            <a:r>
              <a:rPr b="0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9" name="Google Shape;369;g2e294d64ed0_0_710"/>
          <p:cNvPicPr preferRelativeResize="0"/>
          <p:nvPr/>
        </p:nvPicPr>
        <p:blipFill rotWithShape="1">
          <a:blip r:embed="rId5">
            <a:alphaModFix/>
          </a:blip>
          <a:srcRect b="0" l="1750" r="1528" t="0"/>
          <a:stretch/>
        </p:blipFill>
        <p:spPr>
          <a:xfrm>
            <a:off x="1476763" y="1114675"/>
            <a:ext cx="9238475" cy="4993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2700000" dist="38100">
              <a:srgbClr val="000000">
                <a:alpha val="4196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2e294d64ed0_0_655"/>
          <p:cNvSpPr txBox="1"/>
          <p:nvPr>
            <p:ph idx="4294967295" type="title"/>
          </p:nvPr>
        </p:nvSpPr>
        <p:spPr>
          <a:xfrm>
            <a:off x="0" y="2766150"/>
            <a:ext cx="12192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GB">
                <a:solidFill>
                  <a:srgbClr val="002060"/>
                </a:solidFill>
              </a:rPr>
              <a:t>Lessons Learnt</a:t>
            </a:r>
            <a:endParaRPr b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2e294d64ed0_0_659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STAC Spec &amp; API Spec &amp; STAC FastAPI </a:t>
            </a:r>
            <a:endParaRPr b="0" i="0" sz="4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are different</a:t>
            </a:r>
            <a:endParaRPr b="0" i="0" sz="4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0" name="Google Shape;380;g2e294d64ed0_0_6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29200" y="1732075"/>
            <a:ext cx="7833024" cy="44060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2700000" dist="38100">
              <a:srgbClr val="000000">
                <a:alpha val="4196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e294d64ed0_0_663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With great flexibility comes great responsibility</a:t>
            </a:r>
            <a:endParaRPr b="0" i="0" sz="4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g2e294d64ed0_0_6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19926" y="1114676"/>
            <a:ext cx="4752150" cy="47521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2700000" dist="38100">
              <a:srgbClr val="000000">
                <a:alpha val="4196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g2e294d64ed0_0_3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7435" y="729902"/>
            <a:ext cx="4451052" cy="5588326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g2e294d64ed0_0_304"/>
          <p:cNvSpPr/>
          <p:nvPr/>
        </p:nvSpPr>
        <p:spPr>
          <a:xfrm>
            <a:off x="510123" y="1496841"/>
            <a:ext cx="6549300" cy="47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24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Centre for Environmental Data Analysis </a:t>
            </a:r>
            <a:r>
              <a:rPr b="1" i="0" lang="en-GB" sz="2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https://ceda.ac.uk</a:t>
            </a:r>
            <a:r>
              <a:rPr b="1" i="0" lang="en-GB" sz="24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i="0" sz="24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24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People:</a:t>
            </a:r>
            <a:r>
              <a:rPr b="0" i="0" lang="en-GB" sz="24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 ~40 staff</a:t>
            </a:r>
            <a:endParaRPr b="0" i="0" sz="24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Noto Sans Symbols"/>
              <a:buChar char="▪"/>
            </a:pPr>
            <a:r>
              <a:rPr b="0" i="0" lang="en-GB" sz="24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Data scientists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Noto Sans Symbols"/>
              <a:buChar char="▪"/>
            </a:pPr>
            <a:r>
              <a:rPr b="0" i="0" lang="en-GB" sz="24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Software engineers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Noto Sans Symbols"/>
              <a:buChar char="▪"/>
            </a:pPr>
            <a:r>
              <a:rPr b="0" i="0" lang="en-GB" sz="24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Community outreach/training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Noto Sans Symbols"/>
              <a:buChar char="▪"/>
            </a:pPr>
            <a:r>
              <a:rPr b="0" i="0" lang="en-GB" sz="24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Project management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Noto Sans Symbols"/>
              <a:buChar char="▪"/>
            </a:pPr>
            <a:r>
              <a:rPr b="0" i="0" lang="en-GB" sz="24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User support/helpdesk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2400"/>
              <a:buFont typeface="Arial"/>
              <a:buNone/>
            </a:pPr>
            <a:r>
              <a:rPr b="0" i="0" lang="en-GB" sz="24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Range from 20+ years to early careers!</a:t>
            </a:r>
            <a:endParaRPr b="0" i="0" sz="24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6262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g2e294d64ed0_0_304"/>
          <p:cNvSpPr/>
          <p:nvPr/>
        </p:nvSpPr>
        <p:spPr>
          <a:xfrm>
            <a:off x="6024916" y="5082398"/>
            <a:ext cx="1805700" cy="1212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115496" y="20051"/>
                </a:moveTo>
                <a:lnTo>
                  <a:pt x="179693" y="20051"/>
                </a:lnTo>
                <a:lnTo>
                  <a:pt x="264935" y="10669"/>
                </a:lnTo>
              </a:path>
            </a:pathLst>
          </a:custGeom>
          <a:solidFill>
            <a:srgbClr val="385623"/>
          </a:solidFill>
          <a:ln cap="flat" cmpd="sng" w="12700">
            <a:solidFill>
              <a:srgbClr val="3E863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Rutherford Appleton Laboratory (RAL)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– Oxfordshire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g2e294d64ed0_0_304"/>
          <p:cNvSpPr/>
          <p:nvPr/>
        </p:nvSpPr>
        <p:spPr>
          <a:xfrm>
            <a:off x="9918304" y="5172506"/>
            <a:ext cx="71100" cy="45600"/>
          </a:xfrm>
          <a:prstGeom prst="ellipse">
            <a:avLst/>
          </a:prstGeom>
          <a:solidFill>
            <a:schemeClr val="accent1"/>
          </a:solidFill>
          <a:ln cap="flat" cmpd="sng" w="25400">
            <a:solidFill>
              <a:srgbClr val="2B51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2e294d64ed0_0_304"/>
          <p:cNvSpPr txBox="1"/>
          <p:nvPr/>
        </p:nvSpPr>
        <p:spPr>
          <a:xfrm>
            <a:off x="6604958" y="159578"/>
            <a:ext cx="5183700" cy="10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000000"/>
                </a:solidFill>
                <a:latin typeface="ADLaM Display"/>
                <a:ea typeface="ADLaM Display"/>
                <a:cs typeface="ADLaM Display"/>
                <a:sym typeface="ADLaM Display"/>
              </a:rPr>
              <a:t>Mission: To provide data and information services for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000000"/>
                </a:solidFill>
                <a:latin typeface="ADLaM Display"/>
                <a:ea typeface="ADLaM Display"/>
                <a:cs typeface="ADLaM Display"/>
                <a:sym typeface="ADLaM Display"/>
              </a:rPr>
              <a:t>environmental science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g2e294d64ed0_0_304"/>
          <p:cNvSpPr txBox="1"/>
          <p:nvPr>
            <p:ph idx="4294967295" type="title"/>
          </p:nvPr>
        </p:nvSpPr>
        <p:spPr>
          <a:xfrm>
            <a:off x="403341" y="171278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>
                <a:solidFill>
                  <a:srgbClr val="002060"/>
                </a:solidFill>
              </a:rPr>
              <a:t>Who are CEDA</a:t>
            </a:r>
            <a:endParaRPr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2e294d64ed0_0_678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Stick with the heard</a:t>
            </a:r>
            <a:endParaRPr b="0" i="0" sz="4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2" name="Google Shape;392;g2e294d64ed0_0_6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97664" y="1114676"/>
            <a:ext cx="6896075" cy="47383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2700000" dist="38100">
              <a:srgbClr val="000000">
                <a:alpha val="4196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e294d64ed0_0_729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0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Questions we have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g2e294d64ed0_0_729"/>
          <p:cNvSpPr txBox="1"/>
          <p:nvPr/>
        </p:nvSpPr>
        <p:spPr>
          <a:xfrm>
            <a:off x="1630350" y="1484325"/>
            <a:ext cx="8931300" cy="3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t/>
            </a:r>
            <a:endParaRPr b="0" i="0" sz="35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Can we use STAC to store non-spatial data?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How would non-spatial data effect discovery?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Can STAC be used to search across catalogues?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Can STAC be integrated with non-STAC catalogues?</a:t>
            </a:r>
            <a:endParaRPr b="0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Do we need some kind of Asset filtering?</a:t>
            </a:r>
            <a:endParaRPr b="0" i="0" sz="1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Can we use STAC extensions for specific parts of our archive?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solidFill>
          <a:schemeClr val="lt1"/>
        </a:solidFill>
      </p:bgPr>
    </p:bg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4" name="Google Shape;404;g12509fc3715_0_76"/>
          <p:cNvPicPr preferRelativeResize="0"/>
          <p:nvPr/>
        </p:nvPicPr>
        <p:blipFill rotWithShape="1">
          <a:blip r:embed="rId3">
            <a:alphaModFix/>
          </a:blip>
          <a:srcRect b="0" l="20333" r="20333" t="0"/>
          <a:stretch/>
        </p:blipFill>
        <p:spPr>
          <a:xfrm>
            <a:off x="6908076" y="576600"/>
            <a:ext cx="4768000" cy="536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g12509fc3715_0_76"/>
          <p:cNvPicPr preferRelativeResize="0"/>
          <p:nvPr/>
        </p:nvPicPr>
        <p:blipFill rotWithShape="1">
          <a:blip r:embed="rId4">
            <a:alphaModFix/>
          </a:blip>
          <a:srcRect b="5180" l="0" r="0" t="-5180"/>
          <a:stretch/>
        </p:blipFill>
        <p:spPr>
          <a:xfrm>
            <a:off x="515950" y="0"/>
            <a:ext cx="2570149" cy="1408150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g12509fc3715_0_76"/>
          <p:cNvSpPr txBox="1"/>
          <p:nvPr/>
        </p:nvSpPr>
        <p:spPr>
          <a:xfrm>
            <a:off x="1067025" y="1998950"/>
            <a:ext cx="5951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Thank you!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g12509fc3715_0_76"/>
          <p:cNvSpPr txBox="1"/>
          <p:nvPr/>
        </p:nvSpPr>
        <p:spPr>
          <a:xfrm>
            <a:off x="1067024" y="3200750"/>
            <a:ext cx="5556900" cy="24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JASMIN: </a:t>
            </a:r>
            <a:r>
              <a:rPr b="1" i="0" lang="en-GB" sz="2400" u="sng" cap="none" strike="noStrik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support@jasmin.ac.u</a:t>
            </a:r>
            <a:r>
              <a:rPr b="1" i="0" lang="en-GB" sz="2400" u="none" cap="none" strike="noStrik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k </a:t>
            </a:r>
            <a:endParaRPr b="1" i="0" sz="2400" u="none" cap="none" strike="noStrike">
              <a:solidFill>
                <a:srgbClr val="6262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CEDA: </a:t>
            </a:r>
            <a:r>
              <a:rPr b="1" i="0" lang="en-GB" sz="2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support@ceda.ac.uk</a:t>
            </a: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Twitter - </a:t>
            </a:r>
            <a:r>
              <a:rPr b="1" i="0" lang="en-GB" sz="2400" u="none" cap="none" strike="noStrik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@cedanews</a:t>
            </a:r>
            <a:endParaRPr b="1" i="0" sz="2400" u="none" cap="none" strike="noStrike">
              <a:solidFill>
                <a:srgbClr val="6262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Website - </a:t>
            </a:r>
            <a:r>
              <a:rPr b="1" i="0" lang="en-GB" sz="2400" u="none" cap="none" strike="noStrik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www.ceda.ac.uk</a:t>
            </a:r>
            <a:endParaRPr b="1" i="0" sz="2400" u="none" cap="none" strike="noStrike">
              <a:solidFill>
                <a:srgbClr val="6262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6262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8" name="Google Shape;408;g12509fc3715_0_7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83124" y="6231796"/>
            <a:ext cx="1809975" cy="483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g12509fc3715_0_7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557651" y="6302928"/>
            <a:ext cx="1809975" cy="429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g12509fc3715_0_7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8622100" y="6313202"/>
            <a:ext cx="1809977" cy="40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g12509fc3715_0_7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405650" y="6248534"/>
            <a:ext cx="2016148" cy="4498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g12509fc3715_0_76"/>
          <p:cNvPicPr preferRelativeResize="0"/>
          <p:nvPr/>
        </p:nvPicPr>
        <p:blipFill rotWithShape="1">
          <a:blip r:embed="rId11">
            <a:alphaModFix/>
          </a:blip>
          <a:srcRect b="35039" l="0" r="0" t="25535"/>
          <a:stretch/>
        </p:blipFill>
        <p:spPr>
          <a:xfrm>
            <a:off x="10618475" y="6313206"/>
            <a:ext cx="1383375" cy="409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g12509fc3715_0_76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2262102" y="6268941"/>
            <a:ext cx="2045318" cy="40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g2e294d64ed0_0_3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7465" y="2497130"/>
            <a:ext cx="2956269" cy="1895992"/>
          </a:xfrm>
          <a:prstGeom prst="rect">
            <a:avLst/>
          </a:prstGeom>
          <a:noFill/>
          <a:ln cap="sq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1960"/>
              </a:srgbClr>
            </a:outerShdw>
          </a:effectLst>
        </p:spPr>
      </p:pic>
      <p:pic>
        <p:nvPicPr>
          <p:cNvPr id="207" name="Google Shape;207;g2e294d64ed0_0_3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27500" y="2481495"/>
            <a:ext cx="3195874" cy="1895992"/>
          </a:xfrm>
          <a:prstGeom prst="rect">
            <a:avLst/>
          </a:prstGeom>
          <a:noFill/>
          <a:ln cap="sq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1960"/>
              </a:srgbClr>
            </a:outerShdw>
          </a:effectLst>
        </p:spPr>
      </p:pic>
      <p:sp>
        <p:nvSpPr>
          <p:cNvPr id="208" name="Google Shape;208;g2e294d64ed0_0_313"/>
          <p:cNvSpPr txBox="1"/>
          <p:nvPr/>
        </p:nvSpPr>
        <p:spPr>
          <a:xfrm>
            <a:off x="644866" y="1271864"/>
            <a:ext cx="25431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GB" sz="36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JASMIN</a:t>
            </a:r>
            <a:endParaRPr b="1" i="0" sz="36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2e294d64ed0_0_313"/>
          <p:cNvSpPr txBox="1"/>
          <p:nvPr/>
        </p:nvSpPr>
        <p:spPr>
          <a:xfrm>
            <a:off x="4595712" y="1271864"/>
            <a:ext cx="3466500" cy="7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GB" sz="36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CEDA Archive</a:t>
            </a:r>
            <a:endParaRPr b="0" i="0" sz="36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g2e294d64ed0_0_313"/>
          <p:cNvSpPr txBox="1"/>
          <p:nvPr/>
        </p:nvSpPr>
        <p:spPr>
          <a:xfrm>
            <a:off x="11983" y="4776222"/>
            <a:ext cx="4603200" cy="14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Data intensive supercomputer</a:t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Over 44 Petabytes storage</a:t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Jointly managed with STFC Scientific Computing Department</a:t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2e294d64ed0_0_313"/>
          <p:cNvSpPr txBox="1"/>
          <p:nvPr/>
        </p:nvSpPr>
        <p:spPr>
          <a:xfrm>
            <a:off x="4617448" y="4870425"/>
            <a:ext cx="3195900" cy="15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Long-term data archive</a:t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Over 22 Petabytes of atmospheric and earth observation data</a:t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g2e294d64ed0_0_313"/>
          <p:cNvSpPr txBox="1"/>
          <p:nvPr/>
        </p:nvSpPr>
        <p:spPr>
          <a:xfrm>
            <a:off x="4969499" y="4339753"/>
            <a:ext cx="24483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archive.ceda.ac.uk</a:t>
            </a:r>
            <a:endParaRPr b="0" i="0" sz="16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group of people sitting in chairs&#10;&#10;Description automatically generated" id="213" name="Google Shape;213;g2e294d64ed0_0_3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942568" y="2502444"/>
            <a:ext cx="2856839" cy="1905021"/>
          </a:xfrm>
          <a:prstGeom prst="rect">
            <a:avLst/>
          </a:prstGeom>
          <a:noFill/>
          <a:ln cap="sq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1960"/>
              </a:srgbClr>
            </a:outerShdw>
          </a:effectLst>
        </p:spPr>
      </p:pic>
      <p:sp>
        <p:nvSpPr>
          <p:cNvPr id="214" name="Google Shape;214;g2e294d64ed0_0_313"/>
          <p:cNvSpPr txBox="1"/>
          <p:nvPr/>
        </p:nvSpPr>
        <p:spPr>
          <a:xfrm>
            <a:off x="8776939" y="911263"/>
            <a:ext cx="3248100" cy="7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GB" sz="36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Collaborative Projects</a:t>
            </a:r>
            <a:endParaRPr b="0" i="0" sz="36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g2e294d64ed0_0_313"/>
          <p:cNvSpPr txBox="1"/>
          <p:nvPr/>
        </p:nvSpPr>
        <p:spPr>
          <a:xfrm>
            <a:off x="8803029" y="4746538"/>
            <a:ext cx="3195900" cy="15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Working on numerous projects at a time</a:t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Split between multiple organisations</a:t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2e294d64ed0_0_313"/>
          <p:cNvSpPr txBox="1"/>
          <p:nvPr/>
        </p:nvSpPr>
        <p:spPr>
          <a:xfrm>
            <a:off x="692266" y="4393122"/>
            <a:ext cx="24483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jasmin.ac.uk</a:t>
            </a:r>
            <a:endParaRPr b="0" i="0" sz="16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2e294d64ed0_0_313"/>
          <p:cNvSpPr txBox="1"/>
          <p:nvPr>
            <p:ph idx="4294967295" type="title"/>
          </p:nvPr>
        </p:nvSpPr>
        <p:spPr>
          <a:xfrm>
            <a:off x="359228" y="100909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>
                <a:solidFill>
                  <a:srgbClr val="002060"/>
                </a:solidFill>
              </a:rPr>
              <a:t>Our Services</a:t>
            </a:r>
            <a:endParaRPr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e294d64ed0_0_455"/>
          <p:cNvSpPr txBox="1"/>
          <p:nvPr/>
        </p:nvSpPr>
        <p:spPr>
          <a:xfrm>
            <a:off x="592925" y="1372375"/>
            <a:ext cx="29562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GB" sz="36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CATALOG</a:t>
            </a:r>
            <a:endParaRPr b="1" i="0" sz="36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g2e294d64ed0_0_455"/>
          <p:cNvSpPr txBox="1"/>
          <p:nvPr/>
        </p:nvSpPr>
        <p:spPr>
          <a:xfrm>
            <a:off x="4590901" y="1271875"/>
            <a:ext cx="3248100" cy="7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i="0" lang="en-GB" sz="36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ESGF</a:t>
            </a:r>
            <a:endParaRPr b="0" i="0" sz="36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i="0" sz="36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g2e294d64ed0_0_455"/>
          <p:cNvSpPr txBox="1"/>
          <p:nvPr/>
        </p:nvSpPr>
        <p:spPr>
          <a:xfrm>
            <a:off x="359226" y="4781325"/>
            <a:ext cx="4015200" cy="14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CEDA bespoke</a:t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Whole archive</a:t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Elasticsearch</a:t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g2e294d64ed0_0_455"/>
          <p:cNvSpPr txBox="1"/>
          <p:nvPr/>
        </p:nvSpPr>
        <p:spPr>
          <a:xfrm>
            <a:off x="4781848" y="4781325"/>
            <a:ext cx="3195900" cy="15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ESG Search</a:t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CMIP, CORDEX, obs4MIPs, SPECS, EUCLIA, CLIPC</a:t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SOLR</a:t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g2e294d64ed0_0_455"/>
          <p:cNvSpPr txBox="1"/>
          <p:nvPr/>
        </p:nvSpPr>
        <p:spPr>
          <a:xfrm>
            <a:off x="4781850" y="4393125"/>
            <a:ext cx="28662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esgf.ceda.ac.uk/esg-search</a:t>
            </a:r>
            <a:endParaRPr b="0" i="0" sz="16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2e294d64ed0_0_455"/>
          <p:cNvSpPr txBox="1"/>
          <p:nvPr/>
        </p:nvSpPr>
        <p:spPr>
          <a:xfrm>
            <a:off x="8942575" y="1271875"/>
            <a:ext cx="2856900" cy="7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i="0" lang="en-GB" sz="36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CCI</a:t>
            </a:r>
            <a:endParaRPr b="0" i="0" sz="36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i="0" sz="36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g2e294d64ed0_0_455"/>
          <p:cNvSpPr txBox="1"/>
          <p:nvPr/>
        </p:nvSpPr>
        <p:spPr>
          <a:xfrm>
            <a:off x="8803029" y="4746538"/>
            <a:ext cx="3195900" cy="15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Opensearch</a:t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CCI products</a:t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848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Elasticsearch</a:t>
            </a:r>
            <a:endParaRPr b="0" i="0" sz="18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2e294d64ed0_0_455"/>
          <p:cNvSpPr txBox="1"/>
          <p:nvPr/>
        </p:nvSpPr>
        <p:spPr>
          <a:xfrm>
            <a:off x="592925" y="4393125"/>
            <a:ext cx="29562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catalog.ceda.ac.uk</a:t>
            </a:r>
            <a:endParaRPr b="0" i="0" sz="16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2e294d64ed0_0_455"/>
          <p:cNvSpPr txBox="1"/>
          <p:nvPr>
            <p:ph idx="4294967295" type="title"/>
          </p:nvPr>
        </p:nvSpPr>
        <p:spPr>
          <a:xfrm>
            <a:off x="359228" y="100909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>
                <a:solidFill>
                  <a:srgbClr val="002060"/>
                </a:solidFill>
              </a:rPr>
              <a:t>Searching at CEDA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231" name="Google Shape;231;g2e294d64ed0_0_455"/>
          <p:cNvSpPr txBox="1"/>
          <p:nvPr/>
        </p:nvSpPr>
        <p:spPr>
          <a:xfrm>
            <a:off x="8732925" y="4393125"/>
            <a:ext cx="32481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01848"/>
                </a:solidFill>
                <a:latin typeface="Arial"/>
                <a:ea typeface="Arial"/>
                <a:cs typeface="Arial"/>
                <a:sym typeface="Arial"/>
              </a:rPr>
              <a:t>archive.opensearch.ceda.ac.uk</a:t>
            </a:r>
            <a:endParaRPr b="0" i="0" sz="16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184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2" name="Google Shape;232;g2e294d64ed0_0_4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90900" y="2464825"/>
            <a:ext cx="3248101" cy="196057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38100">
              <a:srgbClr val="000000">
                <a:alpha val="41960"/>
              </a:srgbClr>
            </a:outerShdw>
          </a:effectLst>
        </p:spPr>
      </p:pic>
      <p:pic>
        <p:nvPicPr>
          <p:cNvPr id="233" name="Google Shape;233;g2e294d64ed0_0_455"/>
          <p:cNvPicPr preferRelativeResize="0"/>
          <p:nvPr/>
        </p:nvPicPr>
        <p:blipFill rotWithShape="1">
          <a:blip r:embed="rId4">
            <a:alphaModFix/>
          </a:blip>
          <a:srcRect b="17998" l="0" r="26546" t="0"/>
          <a:stretch/>
        </p:blipFill>
        <p:spPr>
          <a:xfrm>
            <a:off x="8776925" y="2469963"/>
            <a:ext cx="3248099" cy="1918068"/>
          </a:xfrm>
          <a:prstGeom prst="rect">
            <a:avLst/>
          </a:prstGeom>
          <a:noFill/>
          <a:ln cap="sq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1960"/>
              </a:srgbClr>
            </a:outerShdw>
          </a:effectLst>
        </p:spPr>
      </p:pic>
      <p:pic>
        <p:nvPicPr>
          <p:cNvPr id="234" name="Google Shape;234;g2e294d64ed0_0_45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15951" y="2464813"/>
            <a:ext cx="3238769" cy="1960576"/>
          </a:xfrm>
          <a:prstGeom prst="rect">
            <a:avLst/>
          </a:prstGeom>
          <a:noFill/>
          <a:ln cap="sq" cmpd="sng" w="190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196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e294d64ed0_0_513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0" i="0" lang="en-GB" sz="4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One standard to rule them all…</a:t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0" name="Google Shape;240;g2e294d64ed0_0_5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798" y="1468339"/>
            <a:ext cx="6796401" cy="4530926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38100">
              <a:srgbClr val="000000">
                <a:alpha val="4196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2e294d64ed0_0_546"/>
          <p:cNvSpPr txBox="1"/>
          <p:nvPr>
            <p:ph idx="4294967295" type="title"/>
          </p:nvPr>
        </p:nvSpPr>
        <p:spPr>
          <a:xfrm>
            <a:off x="0" y="2766150"/>
            <a:ext cx="12192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b="0" lang="en-GB">
                <a:solidFill>
                  <a:srgbClr val="002060"/>
                </a:solidFill>
              </a:rPr>
              <a:t>Success with STAC</a:t>
            </a:r>
            <a:endParaRPr b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g2e294d64ed0_0_6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92124" y="36834"/>
            <a:ext cx="3219725" cy="1104275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g2e294d64ed0_0_636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Elasticsearch backend</a:t>
            </a:r>
            <a:endParaRPr b="0" i="0" sz="4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2" name="Google Shape;252;g2e294d64ed0_0_6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37936" y="1114676"/>
            <a:ext cx="9316125" cy="49938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2700000" dist="38100">
              <a:srgbClr val="000000">
                <a:alpha val="4196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e294d64ed0_0_551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Extensions</a:t>
            </a:r>
            <a:endParaRPr b="0" i="0" sz="4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g2e294d64ed0_0_551"/>
          <p:cNvSpPr txBox="1"/>
          <p:nvPr/>
        </p:nvSpPr>
        <p:spPr>
          <a:xfrm>
            <a:off x="515950" y="1628100"/>
            <a:ext cx="5516400" cy="30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0" i="0" lang="en-GB" sz="35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API</a:t>
            </a:r>
            <a:endParaRPr b="0" i="0" sz="35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Free-text search</a:t>
            </a:r>
            <a:r>
              <a:rPr b="0" i="0" lang="en-GB" sz="3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GB" sz="1600" u="sng" cap="none" strike="noStrike">
                <a:solidFill>
                  <a:srgbClr val="676767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https://github.com/stac-api-extensions/freetext-search</a:t>
            </a:r>
            <a:r>
              <a:rPr b="0" i="0" lang="en-GB" sz="1600" u="sng" cap="none" strike="noStrike">
                <a:solidFill>
                  <a:srgbClr val="67676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GB" sz="22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22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context-collection</a:t>
            </a:r>
            <a:r>
              <a:rPr b="0" i="0" lang="en-GB" sz="3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GB" sz="1600" u="sng" cap="none" strike="noStrike">
                <a:solidFill>
                  <a:srgbClr val="676767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https://github.com/cedadev/stac-context-collections</a:t>
            </a:r>
            <a:r>
              <a:rPr b="0" i="0" lang="en-GB" sz="1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GB" sz="22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Asset search (deprecated)</a:t>
            </a:r>
            <a:b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GB" sz="1600" u="sng" cap="none" strike="noStrike">
                <a:solidFill>
                  <a:srgbClr val="676767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https://github.com/cedadev/stac-asset-search</a:t>
            </a:r>
            <a:r>
              <a:rPr b="0" i="0" lang="en-GB" sz="22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GB" sz="20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g2e294d64ed0_0_551"/>
          <p:cNvSpPr txBox="1"/>
          <p:nvPr/>
        </p:nvSpPr>
        <p:spPr>
          <a:xfrm>
            <a:off x="6032350" y="1628100"/>
            <a:ext cx="5577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0" i="0" lang="en-GB" sz="35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Core</a:t>
            </a:r>
            <a:endParaRPr b="0" i="0" sz="35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●"/>
            </a:pPr>
            <a:r>
              <a:rPr b="0" i="0" lang="en-GB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CMIP6</a:t>
            </a:r>
            <a:r>
              <a:rPr b="0" i="0" lang="en-GB" sz="3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b="1" i="0" lang="en-GB" sz="2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GB" sz="1600" u="sng" cap="none" strike="noStrike">
                <a:solidFill>
                  <a:srgbClr val="676767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https://github.com/stac-extensions/cmip6</a:t>
            </a:r>
            <a:r>
              <a:rPr b="0" i="0" lang="en-GB" sz="1600" u="none" cap="none" strike="noStrike">
                <a:solidFill>
                  <a:srgbClr val="67676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GB" sz="14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GB" sz="22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GB" sz="2000" u="none" cap="none" strike="noStrike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e294d64ed0_0_556"/>
          <p:cNvSpPr txBox="1"/>
          <p:nvPr/>
        </p:nvSpPr>
        <p:spPr>
          <a:xfrm>
            <a:off x="403340" y="345182"/>
            <a:ext cx="11684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The STAC Generator</a:t>
            </a:r>
            <a:endParaRPr b="0" i="0" sz="4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5" name="Google Shape;265;g2e294d64ed0_0_556"/>
          <p:cNvGrpSpPr/>
          <p:nvPr/>
        </p:nvGrpSpPr>
        <p:grpSpPr>
          <a:xfrm>
            <a:off x="318175" y="1256425"/>
            <a:ext cx="7212600" cy="4720500"/>
            <a:chOff x="318175" y="1256425"/>
            <a:chExt cx="7212600" cy="4720500"/>
          </a:xfrm>
        </p:grpSpPr>
        <p:sp>
          <p:nvSpPr>
            <p:cNvPr id="266" name="Google Shape;266;g2e294d64ed0_0_556"/>
            <p:cNvSpPr/>
            <p:nvPr/>
          </p:nvSpPr>
          <p:spPr>
            <a:xfrm>
              <a:off x="318175" y="1256425"/>
              <a:ext cx="7212600" cy="4720500"/>
            </a:xfrm>
            <a:prstGeom prst="rect">
              <a:avLst/>
            </a:prstGeom>
            <a:solidFill>
              <a:srgbClr val="1E5DF8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g2e294d64ed0_0_556"/>
            <p:cNvSpPr/>
            <p:nvPr/>
          </p:nvSpPr>
          <p:spPr>
            <a:xfrm>
              <a:off x="392093" y="2934196"/>
              <a:ext cx="1729500" cy="24048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g2e294d64ed0_0_556"/>
            <p:cNvSpPr/>
            <p:nvPr/>
          </p:nvSpPr>
          <p:spPr>
            <a:xfrm>
              <a:off x="1285041" y="320839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File System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g2e294d64ed0_0_556"/>
            <p:cNvSpPr txBox="1"/>
            <p:nvPr/>
          </p:nvSpPr>
          <p:spPr>
            <a:xfrm>
              <a:off x="392106" y="2934193"/>
              <a:ext cx="1673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Inputs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g2e294d64ed0_0_556"/>
            <p:cNvSpPr/>
            <p:nvPr/>
          </p:nvSpPr>
          <p:spPr>
            <a:xfrm>
              <a:off x="5030300" y="1372525"/>
              <a:ext cx="2406600" cy="13050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g2e294d64ed0_0_556"/>
            <p:cNvSpPr txBox="1"/>
            <p:nvPr/>
          </p:nvSpPr>
          <p:spPr>
            <a:xfrm>
              <a:off x="5030300" y="1373175"/>
              <a:ext cx="24066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Recipes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g2e294d64ed0_0_556"/>
            <p:cNvSpPr txBox="1"/>
            <p:nvPr/>
          </p:nvSpPr>
          <p:spPr>
            <a:xfrm>
              <a:off x="318175" y="1256425"/>
              <a:ext cx="415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STAC Generator</a:t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g2e294d64ed0_0_556"/>
            <p:cNvSpPr/>
            <p:nvPr/>
          </p:nvSpPr>
          <p:spPr>
            <a:xfrm>
              <a:off x="5030289" y="2934196"/>
              <a:ext cx="1729500" cy="24048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g2e294d64ed0_0_556"/>
            <p:cNvSpPr/>
            <p:nvPr/>
          </p:nvSpPr>
          <p:spPr>
            <a:xfrm>
              <a:off x="2256750" y="4243350"/>
              <a:ext cx="2635200" cy="16185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g2e294d64ed0_0_556"/>
            <p:cNvSpPr txBox="1"/>
            <p:nvPr/>
          </p:nvSpPr>
          <p:spPr>
            <a:xfrm>
              <a:off x="2256750" y="4263925"/>
              <a:ext cx="26310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Extraction Methods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g2e294d64ed0_0_556"/>
            <p:cNvSpPr txBox="1"/>
            <p:nvPr/>
          </p:nvSpPr>
          <p:spPr>
            <a:xfrm>
              <a:off x="5027097" y="2946905"/>
              <a:ext cx="1673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Outputs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g2e294d64ed0_0_556"/>
            <p:cNvSpPr/>
            <p:nvPr/>
          </p:nvSpPr>
          <p:spPr>
            <a:xfrm>
              <a:off x="5082208" y="1765575"/>
              <a:ext cx="575748" cy="198396"/>
            </a:xfrm>
            <a:prstGeom prst="flowChartDocument">
              <a:avLst/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BADC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g2e294d64ed0_0_556"/>
            <p:cNvSpPr/>
            <p:nvPr/>
          </p:nvSpPr>
          <p:spPr>
            <a:xfrm>
              <a:off x="5792896" y="1939002"/>
              <a:ext cx="575748" cy="198396"/>
            </a:xfrm>
            <a:prstGeom prst="flowChartDocument">
              <a:avLst/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FAAM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g2e294d64ed0_0_556"/>
            <p:cNvSpPr/>
            <p:nvPr/>
          </p:nvSpPr>
          <p:spPr>
            <a:xfrm>
              <a:off x="5792896" y="2175625"/>
              <a:ext cx="575748" cy="198396"/>
            </a:xfrm>
            <a:prstGeom prst="flowChartDocument">
              <a:avLst/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CMIP6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0" name="Google Shape;280;g2e294d64ed0_0_556"/>
            <p:cNvCxnSpPr>
              <a:stCxn id="277" idx="2"/>
              <a:endCxn id="278" idx="1"/>
            </p:cNvCxnSpPr>
            <p:nvPr/>
          </p:nvCxnSpPr>
          <p:spPr>
            <a:xfrm flipH="1" rot="-5400000">
              <a:off x="5537782" y="1783155"/>
              <a:ext cx="87300" cy="422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1" name="Google Shape;281;g2e294d64ed0_0_556"/>
            <p:cNvCxnSpPr>
              <a:stCxn id="277" idx="2"/>
              <a:endCxn id="279" idx="1"/>
            </p:cNvCxnSpPr>
            <p:nvPr/>
          </p:nvCxnSpPr>
          <p:spPr>
            <a:xfrm flipH="1" rot="-5400000">
              <a:off x="5419432" y="1901505"/>
              <a:ext cx="324000" cy="422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82" name="Google Shape;282;g2e294d64ed0_0_556"/>
            <p:cNvSpPr/>
            <p:nvPr/>
          </p:nvSpPr>
          <p:spPr>
            <a:xfrm>
              <a:off x="5080997" y="4892902"/>
              <a:ext cx="881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Elasticsearch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g2e294d64ed0_0_556"/>
            <p:cNvSpPr/>
            <p:nvPr/>
          </p:nvSpPr>
          <p:spPr>
            <a:xfrm>
              <a:off x="5215935" y="3616472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JSON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g2e294d64ed0_0_556"/>
            <p:cNvSpPr/>
            <p:nvPr/>
          </p:nvSpPr>
          <p:spPr>
            <a:xfrm>
              <a:off x="5962520" y="3966384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CSV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g2e294d64ed0_0_556"/>
            <p:cNvSpPr/>
            <p:nvPr/>
          </p:nvSpPr>
          <p:spPr>
            <a:xfrm>
              <a:off x="5215935" y="4254699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Intake ESM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g2e294d64ed0_0_556"/>
            <p:cNvSpPr/>
            <p:nvPr/>
          </p:nvSpPr>
          <p:spPr>
            <a:xfrm>
              <a:off x="538361" y="3562286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Object Store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g2e294d64ed0_0_556"/>
            <p:cNvSpPr/>
            <p:nvPr/>
          </p:nvSpPr>
          <p:spPr>
            <a:xfrm>
              <a:off x="3633114" y="5028239"/>
              <a:ext cx="881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Elasticsearch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g2e294d64ed0_0_556"/>
            <p:cNvSpPr/>
            <p:nvPr/>
          </p:nvSpPr>
          <p:spPr>
            <a:xfrm>
              <a:off x="3207171" y="461198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Posix stats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g2e294d64ed0_0_556"/>
            <p:cNvSpPr/>
            <p:nvPr/>
          </p:nvSpPr>
          <p:spPr>
            <a:xfrm>
              <a:off x="2370074" y="461197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regex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g2e294d64ed0_0_556"/>
            <p:cNvSpPr/>
            <p:nvPr/>
          </p:nvSpPr>
          <p:spPr>
            <a:xfrm>
              <a:off x="2784237" y="503387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Object store stats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g2e294d64ed0_0_556"/>
            <p:cNvSpPr/>
            <p:nvPr/>
          </p:nvSpPr>
          <p:spPr>
            <a:xfrm>
              <a:off x="2370080" y="544451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header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g2e294d64ed0_0_556"/>
            <p:cNvSpPr/>
            <p:nvPr/>
          </p:nvSpPr>
          <p:spPr>
            <a:xfrm>
              <a:off x="2255147" y="2928028"/>
              <a:ext cx="2635200" cy="10053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g2e294d64ed0_0_556"/>
            <p:cNvSpPr/>
            <p:nvPr/>
          </p:nvSpPr>
          <p:spPr>
            <a:xfrm>
              <a:off x="2321058" y="3461857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Asset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g2e294d64ed0_0_556"/>
            <p:cNvSpPr/>
            <p:nvPr/>
          </p:nvSpPr>
          <p:spPr>
            <a:xfrm>
              <a:off x="3157529" y="330535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Item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g2e294d64ed0_0_556"/>
            <p:cNvSpPr/>
            <p:nvPr/>
          </p:nvSpPr>
          <p:spPr>
            <a:xfrm>
              <a:off x="4001853" y="3461871"/>
              <a:ext cx="803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-GB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Collection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g2e294d64ed0_0_556"/>
            <p:cNvSpPr txBox="1"/>
            <p:nvPr/>
          </p:nvSpPr>
          <p:spPr>
            <a:xfrm>
              <a:off x="2253593" y="2934202"/>
              <a:ext cx="25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Generators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g2e294d64ed0_0_556"/>
            <p:cNvSpPr/>
            <p:nvPr/>
          </p:nvSpPr>
          <p:spPr>
            <a:xfrm>
              <a:off x="3207169" y="544451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xml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g2e294d64ed0_0_556"/>
            <p:cNvSpPr/>
            <p:nvPr/>
          </p:nvSpPr>
          <p:spPr>
            <a:xfrm>
              <a:off x="4044277" y="5444515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default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g2e294d64ed0_0_556"/>
            <p:cNvSpPr/>
            <p:nvPr/>
          </p:nvSpPr>
          <p:spPr>
            <a:xfrm>
              <a:off x="4026140" y="4611966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JSON file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g2e294d64ed0_0_556"/>
            <p:cNvSpPr/>
            <p:nvPr/>
          </p:nvSpPr>
          <p:spPr>
            <a:xfrm>
              <a:off x="1285041" y="3882260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Intake ESM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g2e294d64ed0_0_556"/>
            <p:cNvSpPr/>
            <p:nvPr/>
          </p:nvSpPr>
          <p:spPr>
            <a:xfrm>
              <a:off x="538361" y="4190380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text file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g2e294d64ed0_0_556"/>
            <p:cNvSpPr/>
            <p:nvPr/>
          </p:nvSpPr>
          <p:spPr>
            <a:xfrm>
              <a:off x="1285041" y="4500220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Rabbit MQ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g2e294d64ed0_0_556"/>
            <p:cNvSpPr/>
            <p:nvPr/>
          </p:nvSpPr>
          <p:spPr>
            <a:xfrm>
              <a:off x="5962520" y="4580461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Standard out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g2e294d64ed0_0_556"/>
            <p:cNvSpPr/>
            <p:nvPr/>
          </p:nvSpPr>
          <p:spPr>
            <a:xfrm>
              <a:off x="5962520" y="3288632"/>
              <a:ext cx="7467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Rabbit MQ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g2e294d64ed0_0_556"/>
            <p:cNvSpPr/>
            <p:nvPr/>
          </p:nvSpPr>
          <p:spPr>
            <a:xfrm>
              <a:off x="6469050" y="1735655"/>
              <a:ext cx="881400" cy="778800"/>
            </a:xfrm>
            <a:prstGeom prst="foldedCorner">
              <a:avLst>
                <a:gd fmla="val 16667" name="adj"/>
              </a:avLst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{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paths: [...]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id: {...}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ex_ms: {...}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g2e294d64ed0_0_556"/>
            <p:cNvSpPr/>
            <p:nvPr/>
          </p:nvSpPr>
          <p:spPr>
            <a:xfrm>
              <a:off x="659884" y="1648574"/>
              <a:ext cx="837000" cy="731400"/>
            </a:xfrm>
            <a:prstGeom prst="foldedCorner">
              <a:avLst>
                <a:gd fmla="val 16667" name="adj"/>
              </a:avLst>
            </a:pr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{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generator: ...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inputs: [...]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outputs: [...]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en-GB" sz="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}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g2e294d64ed0_0_556"/>
            <p:cNvSpPr/>
            <p:nvPr/>
          </p:nvSpPr>
          <p:spPr>
            <a:xfrm>
              <a:off x="448699" y="4862709"/>
              <a:ext cx="881400" cy="362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-GB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Elasticsearch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308" name="Google Shape;308;g2e294d64ed0_0_556"/>
          <p:cNvCxnSpPr/>
          <p:nvPr/>
        </p:nvCxnSpPr>
        <p:spPr>
          <a:xfrm flipH="1" rot="10800000">
            <a:off x="7355525" y="370850"/>
            <a:ext cx="4526400" cy="1365600"/>
          </a:xfrm>
          <a:prstGeom prst="straightConnector1">
            <a:avLst/>
          </a:prstGeom>
          <a:noFill/>
          <a:ln cap="flat" cmpd="sng" w="19050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9" name="Google Shape;309;g2e294d64ed0_0_556"/>
          <p:cNvCxnSpPr/>
          <p:nvPr/>
        </p:nvCxnSpPr>
        <p:spPr>
          <a:xfrm flipH="1" rot="10800000">
            <a:off x="6472125" y="351300"/>
            <a:ext cx="1556700" cy="1397400"/>
          </a:xfrm>
          <a:prstGeom prst="straightConnector1">
            <a:avLst/>
          </a:prstGeom>
          <a:noFill/>
          <a:ln cap="flat" cmpd="sng" w="19050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0" name="Google Shape;310;g2e294d64ed0_0_556"/>
          <p:cNvCxnSpPr/>
          <p:nvPr/>
        </p:nvCxnSpPr>
        <p:spPr>
          <a:xfrm>
            <a:off x="6481875" y="2515575"/>
            <a:ext cx="1537200" cy="4098300"/>
          </a:xfrm>
          <a:prstGeom prst="straightConnector1">
            <a:avLst/>
          </a:prstGeom>
          <a:noFill/>
          <a:ln cap="flat" cmpd="sng" w="19050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1" name="Google Shape;311;g2e294d64ed0_0_556"/>
          <p:cNvCxnSpPr/>
          <p:nvPr/>
        </p:nvCxnSpPr>
        <p:spPr>
          <a:xfrm>
            <a:off x="7218950" y="2516875"/>
            <a:ext cx="4019400" cy="4107000"/>
          </a:xfrm>
          <a:prstGeom prst="straightConnector1">
            <a:avLst/>
          </a:prstGeom>
          <a:noFill/>
          <a:ln cap="flat" cmpd="sng" w="19050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12" name="Google Shape;312;g2e294d64ed0_0_556"/>
          <p:cNvSpPr/>
          <p:nvPr/>
        </p:nvSpPr>
        <p:spPr>
          <a:xfrm>
            <a:off x="8014675" y="352300"/>
            <a:ext cx="3864000" cy="6268800"/>
          </a:xfrm>
          <a:prstGeom prst="foldedCorner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385623"/>
                </a:solidFill>
                <a:latin typeface="Courier New"/>
                <a:ea typeface="Courier New"/>
                <a:cs typeface="Courier New"/>
                <a:sym typeface="Courier New"/>
              </a:rPr>
              <a:t># The paths that the recipe will be run on</a:t>
            </a:r>
            <a:endParaRPr b="1" i="0" sz="500" u="none" cap="none" strike="noStrike">
              <a:solidFill>
                <a:srgbClr val="38562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paths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-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https://cmip6-zarr-o.s3-ext.jc.rl.ac.uk/CMIP6.CMIP.MOHC.UKESM1-0-LL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-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https://cmip6-zarr-o.s3-ext.jc.rl.ac.uk/CMIP6.C4MIP.MOHC.UKESM1-0-LL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385623"/>
                </a:solidFill>
                <a:latin typeface="Courier New"/>
                <a:ea typeface="Courier New"/>
                <a:cs typeface="Courier New"/>
                <a:sym typeface="Courier New"/>
              </a:rPr>
              <a:t># The type of STAC record that will be generated</a:t>
            </a:r>
            <a:endParaRPr b="1" i="0" sz="500" u="none" cap="none" strike="noStrike">
              <a:solidFill>
                <a:srgbClr val="38562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type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item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385623"/>
                </a:solidFill>
                <a:latin typeface="Courier New"/>
                <a:ea typeface="Courier New"/>
                <a:cs typeface="Courier New"/>
                <a:sym typeface="Courier New"/>
              </a:rPr>
              <a:t># These extraction methods will be run after `extraction_methods` and generate the record id</a:t>
            </a:r>
            <a:endParaRPr b="1" i="0" sz="500" u="none" cap="none" strike="noStrike">
              <a:solidFill>
                <a:srgbClr val="38562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id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-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default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inputs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defaults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item_id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$instance_id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385623"/>
                </a:solidFill>
                <a:latin typeface="Courier New"/>
                <a:ea typeface="Courier New"/>
                <a:cs typeface="Courier New"/>
                <a:sym typeface="Courier New"/>
              </a:rPr>
              <a:t># The extaction methods are run in series the output dictionary is passed from one to the next</a:t>
            </a:r>
            <a:endParaRPr b="1" i="0" sz="500" u="none" cap="none" strike="noStrike">
              <a:solidFill>
                <a:srgbClr val="38562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385623"/>
                </a:solidFill>
                <a:latin typeface="Courier New"/>
                <a:ea typeface="Courier New"/>
                <a:cs typeface="Courier New"/>
                <a:sym typeface="Courier New"/>
              </a:rPr>
              <a:t># extaction methods add, update or remove the data from the output dictionary</a:t>
            </a:r>
            <a:endParaRPr b="1" i="0" sz="500" u="none" cap="none" strike="noStrike">
              <a:solidFill>
                <a:srgbClr val="38562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extraction_methods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-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regex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inputs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regex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'\/(?P&lt;mip_era&gt;\w*)\.(?P&lt;activity_id&gt;\w*)\.(?P&lt;institution_id&gt;[\w-]*)'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-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string_template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inputs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template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'{mip_era}.{activity_id}.{institution_id}.{source_id}.{table_id}.{var_id}.{version}'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output_key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instance_id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385623"/>
                </a:solidFill>
                <a:latin typeface="Courier New"/>
                <a:ea typeface="Courier New"/>
                <a:cs typeface="Courier New"/>
                <a:sym typeface="Courier New"/>
              </a:rPr>
              <a:t># Some methods generate assets these can also include extraction methods to be run on the assets</a:t>
            </a:r>
            <a:endParaRPr b="1" i="0" sz="500" u="none" cap="none" strike="noStrike">
              <a:solidFill>
                <a:srgbClr val="38562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-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intake_assets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inputs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uri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https://raw.github.com/cedadev/cmip6-object-store/catalogs/ceda-zarr-cmip6.json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object_path_attr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zarr_path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search_kwargs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mip_era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$mip_era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activity_id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$activity_id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institution_id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$institution_id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source_id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$source_id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table_id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$table_id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variable_id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$var_id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version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$version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extraction_methods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-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default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inputs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defaults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roles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["data"]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-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lambda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inputs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function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'lambda assets: assets[key] for en, key in enumerate(sorted(assets))}'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input_args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-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$assets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output_key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assets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-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method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remove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inputs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keys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i="0" lang="en-GB" sz="5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-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uri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385623"/>
                </a:solidFill>
                <a:latin typeface="Courier New"/>
                <a:ea typeface="Courier New"/>
                <a:cs typeface="Courier New"/>
                <a:sym typeface="Courier New"/>
              </a:rPr>
              <a:t># member of defines the other recipes that define a parent of this record</a:t>
            </a:r>
            <a:endParaRPr b="1" i="0" sz="500" u="none" cap="none" strike="noStrike">
              <a:solidFill>
                <a:srgbClr val="38562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member_of</a:t>
            </a: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n-GB" sz="5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- </a:t>
            </a:r>
            <a:r>
              <a:rPr b="1" i="0" lang="en-GB" sz="500" u="none" cap="none" strike="noStrike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recipes/collection/CMIP6.CMIP.MOHC.UKESM1-0-LL.yaml</a:t>
            </a:r>
            <a:endParaRPr b="1" i="0" sz="500" u="none" cap="none" strike="noStrike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13" name="Google Shape;313;g2e294d64ed0_0_556"/>
          <p:cNvSpPr txBox="1"/>
          <p:nvPr/>
        </p:nvSpPr>
        <p:spPr>
          <a:xfrm>
            <a:off x="4498500" y="6345250"/>
            <a:ext cx="3195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github.com/cedadev/stac-generator</a:t>
            </a:r>
            <a:r>
              <a:rPr b="0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nt and logo master">
  <a:themeElements>
    <a:clrScheme name="UKRI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788"/>
      </a:accent1>
      <a:accent2>
        <a:srgbClr val="00BED5"/>
      </a:accent2>
      <a:accent3>
        <a:srgbClr val="1E5DF8"/>
      </a:accent3>
      <a:accent4>
        <a:srgbClr val="2E2C51"/>
      </a:accent4>
      <a:accent5>
        <a:srgbClr val="34D5AE"/>
      </a:accent5>
      <a:accent6>
        <a:srgbClr val="67C04D"/>
      </a:accent6>
      <a:hlink>
        <a:srgbClr val="676767"/>
      </a:hlink>
      <a:folHlink>
        <a:srgbClr val="BE2BB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