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23" r:id="rId2"/>
    <p:sldId id="324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CF3"/>
    <a:srgbClr val="FCF6D3"/>
    <a:srgbClr val="FCF4CE"/>
    <a:srgbClr val="F5DC50"/>
    <a:srgbClr val="F7F9F0"/>
    <a:srgbClr val="ECF2D9"/>
    <a:srgbClr val="DEE8C2"/>
    <a:srgbClr val="B5CA69"/>
    <a:srgbClr val="E7F7FA"/>
    <a:srgbClr val="CBE4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20" y="228"/>
      </p:cViewPr>
      <p:guideLst>
        <p:guide orient="horz" pos="2160"/>
        <p:guide pos="41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5" d="100"/>
          <a:sy n="75" d="100"/>
        </p:scale>
        <p:origin x="1911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3CC217A-F9D7-47C3-B542-AAA915BA41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7CD6EC-38D3-4F9F-824F-27FD60C73D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980D6-5DF0-463D-BFB7-BC7EA5530348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D3B72A2-2A97-46A2-B0E6-3DFA689BB9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749A1E-B8C3-415F-AC4C-200E5AD788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9C69D-BBB7-4804-A517-DD8710202B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58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35C94-B646-4D4D-A5E3-882C7E78FF5D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8433A-3D12-444A-8A1F-2969B3EF30A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6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292B943-63E8-4E1E-B31E-5FE3860900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5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9454"/>
            <a:ext cx="9697665" cy="1141439"/>
          </a:xfr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txBody>
          <a:bodyPr lIns="288000" tIns="144000" rIns="432000" bIns="144000" anchor="ctr">
            <a:normAutofit/>
          </a:bodyPr>
          <a:lstStyle>
            <a:lvl1pPr marL="71755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23750"/>
            <a:ext cx="9541821" cy="3221856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5B16576-B954-4493-9E58-E9C5386E81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58F85F-E39F-6DF2-648B-F85C48FB19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76295D-E20E-919F-946F-82E3A703EF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425600" y="6544800"/>
            <a:ext cx="4114800" cy="257774"/>
          </a:xfrm>
        </p:spPr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361199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1C20BEF9-F6A4-4E18-813E-7C7A4A89EFB4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517667735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DFA15C25-778F-45D2-A70E-06F46D1BF03A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9CAA27B-59B5-D915-6398-75A94668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34922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D5A43E47-9416-3DCC-8243-87AE52AE2064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E454AC21-5CA9-4DCD-9E64-33EE941B0352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AA41E4-A17D-03A8-9521-4B67C9D842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de-DE" dirty="0"/>
              <a:t>Mario Winkler, Earth Observation Center, DLR, 18.11.2024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EB41DB-513E-D1FC-EB6E-F88FF40346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5420EE52-882B-A637-C5E2-47028BC68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44508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2DBFF28-78F7-CE5C-80EF-B1493B457FD7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9CAA27B-59B5-D915-6398-75A94668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0D53DA9-BA6F-1D85-AA3B-A2C995551C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9CCA48CB-D9E0-3C96-4AF8-C1F8DE1FA7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8" name="Tabellenplatzhalter 7">
            <a:extLst>
              <a:ext uri="{FF2B5EF4-FFF2-40B4-BE49-F238E27FC236}">
                <a16:creationId xmlns:a16="http://schemas.microsoft.com/office/drawing/2014/main" id="{02407A3F-1F2B-E0D5-A10F-0A8F1438AB2E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376007648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817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3B56E86-EFEB-4205-AA4A-9F3E82413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5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3209"/>
            <a:ext cx="9697665" cy="1141438"/>
          </a:xfrm>
          <a:solidFill>
            <a:schemeClr val="accent4">
              <a:lumMod val="50000"/>
              <a:alpha val="80000"/>
            </a:schemeClr>
          </a:solidFill>
        </p:spPr>
        <p:txBody>
          <a:bodyPr lIns="288000" tIns="144000" rIns="432000" bIns="144000" anchor="ctr">
            <a:normAutofit/>
          </a:bodyPr>
          <a:lstStyle>
            <a:lvl1pPr marL="717550" indent="0" algn="l">
              <a:lnSpc>
                <a:spcPct val="100000"/>
              </a:lnSpc>
              <a:spcBef>
                <a:spcPts val="1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33374"/>
            <a:ext cx="9541821" cy="3205985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4066C5-F371-4079-BEC5-D83B78D0CF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C05F074-4978-BB63-F797-D5FCF99615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425600" y="6544800"/>
            <a:ext cx="4114800" cy="257774"/>
          </a:xfrm>
        </p:spPr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09CECA-60EA-35F9-5F27-CF64A7C897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4685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>
            <a:extLst>
              <a:ext uri="{FF2B5EF4-FFF2-40B4-BE49-F238E27FC236}">
                <a16:creationId xmlns:a16="http://schemas.microsoft.com/office/drawing/2014/main" id="{AF35D6C1-0699-3B81-DD6A-0016F7A8D7E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chemeClr val="accent4">
              <a:lumMod val="50000"/>
              <a:alpha val="80000"/>
            </a:scheme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FBA6571-CE1B-47EB-8C1E-D5A1391EAE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32C7237-52B1-CB5D-D118-2836DC556E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4226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8896D9-06D8-F605-C9DB-A9519477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300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263446-0FBB-7B9F-7376-C85F4725E6D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9630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FBB571AC-F556-C50A-DAD2-4638503AA73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43C99AA0-30B9-CB68-5447-173C21DF9AC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E5E99BBD-0EE1-272A-B9CD-BB38CD6536A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160246-4126-D54D-D8F2-4EA413129C1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5126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B0949BCE-540C-4310-9432-ECBCD4F9E8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4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C8D3D5-3F24-32BA-B9E4-6239FD09AA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4738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5" name="Textplatzhalter 20">
            <a:extLst>
              <a:ext uri="{FF2B5EF4-FFF2-40B4-BE49-F238E27FC236}">
                <a16:creationId xmlns:a16="http://schemas.microsoft.com/office/drawing/2014/main" id="{A1BCFDDC-E704-4456-842B-CA12D08661D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4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38C3D2-DF70-153A-B8DF-4CECDC0728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04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2F87A75-3F72-6661-3C8C-5F55ECF6EF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chemeClr val="accent1">
              <a:lumMod val="50000"/>
              <a:alpha val="80000"/>
            </a:scheme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3246B2-203D-4635-9023-C83C1FB1E1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2C564B2-3B65-9088-DFD7-AB7EDE92BA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50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8896D9-06D8-F605-C9DB-A9519477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96FFF96C-003A-2C95-0C20-6A5ECF67A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2C0F5C3-8222-0817-ECCA-D675DF1CE7E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74391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57BDB932-A261-4963-8CCA-D819AAB058C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51EFB8F-681F-B958-6016-DE1F84F28FC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1899577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0D3ABB45-EB62-4087-B3EF-39BEE25E7081}"/>
              </a:ext>
            </a:extLst>
          </p:cNvPr>
          <p:cNvGraphicFramePr>
            <a:graphicFrameLocks/>
          </p:cNvGraphicFramePr>
          <p:nvPr userDrawn="1"/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3D336417-AA09-48C9-BDF2-558668A9C82D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407347F-35E4-52BE-8323-099180448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1170633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6133B2B-12C4-FE1C-E575-FCC33EDD08E8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57BDB932-A261-4963-8CCA-D819AAB058C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C0A269-0A22-1F24-8A6F-92CF83B25C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1D6C117F-FFC7-BDD4-24D7-796BC82D0E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A68C062-180C-99B8-FA50-EA5C79290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97260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84F5C07C-2A50-6CEC-8903-DECE4340365F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02498D1E-5152-5ED6-C08A-6CCBDFC1357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5E7B69D-E0FA-E32D-919C-DDCBB4E93B6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770CD29C-DC1E-D2B3-C8FD-6766D144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6A231A57-5F02-685A-7690-A0C2EC8D0D92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404763259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7325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A1DD6DF-B176-485D-B01F-0D026F51E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6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3208"/>
            <a:ext cx="9697665" cy="1141439"/>
          </a:xfrm>
          <a:solidFill>
            <a:srgbClr val="BE9600">
              <a:alpha val="80000"/>
            </a:srgbClr>
          </a:solidFill>
        </p:spPr>
        <p:txBody>
          <a:bodyPr lIns="288000" tIns="144000" rIns="432000" bIns="144000" anchor="ctr">
            <a:normAutofit/>
          </a:bodyPr>
          <a:lstStyle>
            <a:lvl1pPr marL="71755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33374"/>
            <a:ext cx="9541821" cy="3205985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79A18D-BDEC-4A1A-B4E8-0BBF0FB0AB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338560D-8EC4-B53A-7006-5B5A972DC7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425600" y="6544945"/>
            <a:ext cx="4114800" cy="257774"/>
          </a:xfrm>
        </p:spPr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02EDA2-8AA2-0466-B051-008CD77640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366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A29A4717-2733-B1CC-C548-EE7EB957DA2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rgbClr val="BE9600">
              <a:alpha val="80000"/>
            </a:srgb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E24BD797-BDE4-4F8B-BD63-88445F3046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C9E1831-352F-2D39-ACE5-21BCE2855BB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528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BC151-FC60-E584-26BE-7134EAB8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1323392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07BD53-6A79-8877-2BE1-B0C49A39BD9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2905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2095625"/>
            <a:ext cx="5400675" cy="185073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68187CB7-2C33-1C03-52A8-8996E6753E49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756228A2-CAF9-B1A1-1C97-DA91AB6BED6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CA1CEBC5-E31D-F865-99F9-F5B2C3A4B1C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1A145E-844F-C173-0E1A-4D5807A9AB0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350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7200"/>
            <a:ext cx="10801349" cy="489585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91817E-6423-D72F-7A29-7C696C7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3574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59E7F815-FED3-4D8F-9D9B-35CCAF3B26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rgbClr val="BE9600"/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2093030-8FCB-CEE5-FAC4-DF786DEBF90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3013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5" name="Textplatzhalter 20">
            <a:extLst>
              <a:ext uri="{FF2B5EF4-FFF2-40B4-BE49-F238E27FC236}">
                <a16:creationId xmlns:a16="http://schemas.microsoft.com/office/drawing/2014/main" id="{9D0FAF78-2A5F-4E8E-B1EE-D7C4255495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rgbClr val="BE9600"/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09EDA4-178A-19BE-891D-96E3D2B19D2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84789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BC151-FC60-E584-26BE-7134EAB8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705F4847-2276-AAFB-108E-DBA5E7360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7BE329DB-A001-C66F-6040-0E345285523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37616546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A8D24D7-34CD-4ED1-8141-89BC9C1FC26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60E2FA4-B336-450E-D6C0-FA99C883B4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42073541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7" name="Tabellenplatzhalter 7">
            <a:extLst>
              <a:ext uri="{FF2B5EF4-FFF2-40B4-BE49-F238E27FC236}">
                <a16:creationId xmlns:a16="http://schemas.microsoft.com/office/drawing/2014/main" id="{215C28A5-80CD-4F42-9C77-C690E11449E6}"/>
              </a:ext>
            </a:extLst>
          </p:cNvPr>
          <p:cNvGraphicFramePr>
            <a:graphicFrameLocks/>
          </p:cNvGraphicFramePr>
          <p:nvPr userDrawn="1"/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598141AE-B519-4BF8-86A2-54973B0ADDE5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75B4983-3911-6B34-D420-98DD812B0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8641664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F14E77E2-5257-225C-6093-789249091B84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A8D24D7-34CD-4ED1-8141-89BC9C1FC26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1913AF20-2093-81B8-D3CF-3988C0D0E2D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4601CA69-20CF-6A99-B9FF-A1A44574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9AA2D8C-E67C-1DBB-33C4-8FC8AE2C9F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892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6936D21-44AB-C808-60FD-59960B5BE16F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D2AC5C40-240E-1C7B-4CCB-00BAC8B7A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3B36172-2984-0DCA-FE69-CA1BD40685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1E49866A-B491-3947-BEF2-8D98AC1449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8" name="Tabellenplatzhalter 7">
            <a:extLst>
              <a:ext uri="{FF2B5EF4-FFF2-40B4-BE49-F238E27FC236}">
                <a16:creationId xmlns:a16="http://schemas.microsoft.com/office/drawing/2014/main" id="{B691546E-BFD2-B398-FDCB-DD9AE09CB874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883930194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3989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/Fullscreen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2">
            <a:extLst>
              <a:ext uri="{FF2B5EF4-FFF2-40B4-BE49-F238E27FC236}">
                <a16:creationId xmlns:a16="http://schemas.microsoft.com/office/drawing/2014/main" id="{C2226DF2-778A-4612-9F78-6765D18406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" y="0"/>
            <a:ext cx="12192001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5" name="Textplatzhalter 9">
            <a:extLst>
              <a:ext uri="{FF2B5EF4-FFF2-40B4-BE49-F238E27FC236}">
                <a16:creationId xmlns:a16="http://schemas.microsoft.com/office/drawing/2014/main" id="{87F97911-DA70-4C70-822A-1814FBD79C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EBD16-097C-4A05-9018-8E3005584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5342399"/>
            <a:ext cx="288000" cy="1440000"/>
          </a:xfrm>
          <a:prstGeom prst="rect">
            <a:avLst/>
          </a:prstGeom>
        </p:spPr>
        <p:txBody>
          <a:bodyPr vert="horz" wrap="none" lIns="36000" tIns="90000" rIns="36000" bIns="90000" rtlCol="0" anchor="b">
            <a:normAutofit/>
          </a:bodyPr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D7813AC-780E-0FEE-8DD2-961C8464CAC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205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E99B02-7125-B0DB-A965-82CB442B29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169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1A67A15-EB3D-B357-6153-033E99D34267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7951DB75-C581-BF8A-0FC7-DF33D2FBE04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2C0EA8B-EF64-0432-2FB0-872635D2E4F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BECCF2-24E5-51A8-E7D9-E053B81C2C01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790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2" name="Textplatzhalter 20">
            <a:extLst>
              <a:ext uri="{FF2B5EF4-FFF2-40B4-BE49-F238E27FC236}">
                <a16:creationId xmlns:a16="http://schemas.microsoft.com/office/drawing/2014/main" id="{783FE90B-8144-4EE7-83DD-1BF890852B5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1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3E07709-F5D6-04F5-13BA-175ED852645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31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B1415D85-ECEE-44AA-B226-4998B44E25D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1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424654-2778-EA1B-0192-6D8875E1171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292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91817E-6423-D72F-7A29-7C696C7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4E12AEFA-037C-13A6-D9D9-349DFD23D7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70329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E454AC21-5CA9-4DCD-9E64-33EE941B0352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AA41E4-A17D-03A8-9521-4B67C9D842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817100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21C0A-576F-4448-A405-945F7FEA5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DA8A30-87AB-49C6-AE8C-F7B24CECF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1628775"/>
            <a:ext cx="10801349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096809-C3E5-439C-AF0A-E75CD81D7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5342399"/>
            <a:ext cx="288000" cy="1440000"/>
          </a:xfrm>
          <a:prstGeom prst="rect">
            <a:avLst/>
          </a:prstGeom>
        </p:spPr>
        <p:txBody>
          <a:bodyPr vert="horz" wrap="none" lIns="36000" tIns="90000" rIns="36000" bIns="90000" rtlCol="0" anchor="b">
            <a:normAutofit/>
          </a:bodyPr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ADABB7-F9A6-4A4D-9415-296AC5E687F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822AB-459F-739F-855B-F69C7435C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5325" y="6544945"/>
            <a:ext cx="4114800" cy="2577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272438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72" r:id="rId4"/>
    <p:sldLayoutId id="2147483674" r:id="rId5"/>
    <p:sldLayoutId id="2147483656" r:id="rId6"/>
    <p:sldLayoutId id="2147483653" r:id="rId7"/>
    <p:sldLayoutId id="2147483680" r:id="rId8"/>
    <p:sldLayoutId id="2147483654" r:id="rId9"/>
    <p:sldLayoutId id="2147483679" r:id="rId10"/>
    <p:sldLayoutId id="2147483684" r:id="rId11"/>
    <p:sldLayoutId id="2147483683" r:id="rId12"/>
    <p:sldLayoutId id="2147483662" r:id="rId13"/>
    <p:sldLayoutId id="2147483658" r:id="rId14"/>
    <p:sldLayoutId id="2147483663" r:id="rId15"/>
    <p:sldLayoutId id="2147483671" r:id="rId16"/>
    <p:sldLayoutId id="2147483675" r:id="rId17"/>
    <p:sldLayoutId id="2147483664" r:id="rId18"/>
    <p:sldLayoutId id="2147483665" r:id="rId19"/>
    <p:sldLayoutId id="2147483681" r:id="rId20"/>
    <p:sldLayoutId id="2147483670" r:id="rId21"/>
    <p:sldLayoutId id="2147483678" r:id="rId22"/>
    <p:sldLayoutId id="2147483685" r:id="rId23"/>
    <p:sldLayoutId id="2147483686" r:id="rId24"/>
    <p:sldLayoutId id="2147483661" r:id="rId25"/>
    <p:sldLayoutId id="2147483659" r:id="rId26"/>
    <p:sldLayoutId id="2147483667" r:id="rId27"/>
    <p:sldLayoutId id="2147483673" r:id="rId28"/>
    <p:sldLayoutId id="2147483676" r:id="rId29"/>
    <p:sldLayoutId id="2147483668" r:id="rId30"/>
    <p:sldLayoutId id="2147483669" r:id="rId31"/>
    <p:sldLayoutId id="2147483682" r:id="rId32"/>
    <p:sldLayoutId id="2147483666" r:id="rId33"/>
    <p:sldLayoutId id="2147483677" r:id="rId34"/>
    <p:sldLayoutId id="2147483687" r:id="rId35"/>
    <p:sldLayoutId id="2147483688" r:id="rId36"/>
    <p:sldLayoutId id="2147483655" r:id="rId3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pos="7242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orient="horz" pos="93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tac-extensions/timestamps" TargetMode="External"/><Relationship Id="rId2" Type="http://schemas.openxmlformats.org/officeDocument/2006/relationships/hyperlink" Target="https://eoframework.esa.int/display/CDSE/Copernicus+Data+Space+Ecosystem+%28CDSE%29+STAC+catalogue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github.com/stac-extensions/order" TargetMode="External"/><Relationship Id="rId4" Type="http://schemas.openxmlformats.org/officeDocument/2006/relationships/hyperlink" Target="https://github.com/stac-extensions/fil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tac-api-extensions/fields" TargetMode="External"/><Relationship Id="rId2" Type="http://schemas.openxmlformats.org/officeDocument/2006/relationships/hyperlink" Target="https://github.com/stac-api-extensions/filter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ithub.com/stac-api-extensions/sor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95CCE-FA19-42BD-8635-E5803378A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AIP / STAC Model Gap Analysis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8CD6D-05C4-48A5-8192-B1193FD1F8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1CE6C-41D4-4E69-BBD9-5A911EA79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Mario Winkler, Earth Observation Center, DLR, 18.11.2024</a:t>
            </a:r>
          </a:p>
        </p:txBody>
      </p:sp>
      <p:graphicFrame>
        <p:nvGraphicFramePr>
          <p:cNvPr id="6" name="Tabellenplatzhalter 5">
            <a:extLst>
              <a:ext uri="{FF2B5EF4-FFF2-40B4-BE49-F238E27FC236}">
                <a16:creationId xmlns:a16="http://schemas.microsoft.com/office/drawing/2014/main" id="{D2857D64-45C5-4D89-AEE7-6C23998EA5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5282864"/>
              </p:ext>
            </p:extLst>
          </p:nvPr>
        </p:nvGraphicFramePr>
        <p:xfrm>
          <a:off x="695326" y="1553400"/>
          <a:ext cx="10072758" cy="375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4728">
                  <a:extLst>
                    <a:ext uri="{9D8B030D-6E8A-4147-A177-3AD203B41FA5}">
                      <a16:colId xmlns:a16="http://schemas.microsoft.com/office/drawing/2014/main" val="3202397021"/>
                    </a:ext>
                  </a:extLst>
                </a:gridCol>
                <a:gridCol w="3460360">
                  <a:extLst>
                    <a:ext uri="{9D8B030D-6E8A-4147-A177-3AD203B41FA5}">
                      <a16:colId xmlns:a16="http://schemas.microsoft.com/office/drawing/2014/main" val="3799554128"/>
                    </a:ext>
                  </a:extLst>
                </a:gridCol>
                <a:gridCol w="3977670">
                  <a:extLst>
                    <a:ext uri="{9D8B030D-6E8A-4147-A177-3AD203B41FA5}">
                      <a16:colId xmlns:a16="http://schemas.microsoft.com/office/drawing/2014/main" val="668264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OData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STAC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Comment</a:t>
                      </a: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676575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Id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id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2281966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Name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assets</a:t>
                      </a:r>
                      <a:r>
                        <a:rPr lang="de-DE" sz="1200" dirty="0"/>
                        <a:t>/PRODUCT/</a:t>
                      </a:r>
                      <a:r>
                        <a:rPr lang="de-DE" sz="1200" dirty="0" err="1"/>
                        <a:t>href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2450581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ContentType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assets</a:t>
                      </a:r>
                      <a:r>
                        <a:rPr lang="de-DE" sz="1200" dirty="0"/>
                        <a:t>/PRODUCT/type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903490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ContentLenght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assets</a:t>
                      </a:r>
                      <a:r>
                        <a:rPr lang="de-DE" sz="1200" dirty="0"/>
                        <a:t>/PRODUCT/</a:t>
                      </a:r>
                      <a:r>
                        <a:rPr lang="de-DE" sz="1200" dirty="0" err="1"/>
                        <a:t>file:size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037864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OriginDate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properties</a:t>
                      </a:r>
                      <a:r>
                        <a:rPr lang="de-DE" sz="1200" dirty="0"/>
                        <a:t>/</a:t>
                      </a:r>
                      <a:r>
                        <a:rPr lang="de-DE" sz="1200" dirty="0" err="1"/>
                        <a:t>created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6137017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PublicationDate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properties</a:t>
                      </a:r>
                      <a:r>
                        <a:rPr lang="de-DE" sz="1200" dirty="0"/>
                        <a:t>/</a:t>
                      </a:r>
                      <a:r>
                        <a:rPr lang="de-DE" sz="1200" dirty="0" err="1"/>
                        <a:t>published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4672969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ModificationDate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properties</a:t>
                      </a:r>
                      <a:r>
                        <a:rPr lang="de-DE" sz="1200" dirty="0"/>
                        <a:t>/</a:t>
                      </a:r>
                      <a:r>
                        <a:rPr lang="de-DE" sz="1200" dirty="0" err="1"/>
                        <a:t>updated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905593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/>
                        <a:t>EvictionDate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properties</a:t>
                      </a:r>
                      <a:r>
                        <a:rPr lang="de-DE" sz="1200" dirty="0"/>
                        <a:t>/</a:t>
                      </a:r>
                      <a:r>
                        <a:rPr lang="de-DE" sz="1200" dirty="0" err="1"/>
                        <a:t>unpublished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688358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Online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TBD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Order extension: orderable=Offline, succeeded=Online?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43787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/>
                        <a:t>Checksum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assets</a:t>
                      </a:r>
                      <a:r>
                        <a:rPr lang="de-DE" sz="1200" dirty="0"/>
                        <a:t>/PRODUCT/</a:t>
                      </a:r>
                      <a:r>
                        <a:rPr lang="de-DE" sz="1200" dirty="0" err="1"/>
                        <a:t>file:checksum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879990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/>
                        <a:t>ContentDate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properties</a:t>
                      </a:r>
                      <a:r>
                        <a:rPr lang="de-DE" sz="1200" dirty="0"/>
                        <a:t>/</a:t>
                      </a:r>
                      <a:r>
                        <a:rPr lang="en-US" sz="1200" dirty="0" err="1"/>
                        <a:t>start_datetime</a:t>
                      </a:r>
                      <a:r>
                        <a:rPr lang="en-US" sz="1200" dirty="0"/>
                        <a:t> &amp; </a:t>
                      </a:r>
                      <a:r>
                        <a:rPr lang="de-DE" sz="1200" dirty="0" err="1"/>
                        <a:t>properties</a:t>
                      </a:r>
                      <a:r>
                        <a:rPr lang="de-DE" sz="1200" dirty="0"/>
                        <a:t>/</a:t>
                      </a:r>
                      <a:r>
                        <a:rPr lang="en-US" sz="1200" dirty="0" err="1"/>
                        <a:t>end_datetime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029937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Footprint/</a:t>
                      </a:r>
                      <a:r>
                        <a:rPr lang="de-DE" sz="1200" dirty="0" err="1"/>
                        <a:t>GeoFootprint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geometry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310394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Attributes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see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>
                          <a:hlinkClick r:id="rId2"/>
                        </a:rPr>
                        <a:t>discussion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about</a:t>
                      </a:r>
                      <a:r>
                        <a:rPr lang="de-DE" sz="1200" dirty="0"/>
                        <a:t> CDSE STAC </a:t>
                      </a:r>
                      <a:r>
                        <a:rPr lang="de-DE" sz="1200" dirty="0" err="1"/>
                        <a:t>catalog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2902149"/>
                  </a:ext>
                </a:extLst>
              </a:tr>
            </a:tbl>
          </a:graphicData>
        </a:graphic>
      </p:graphicFrame>
      <p:sp>
        <p:nvSpPr>
          <p:cNvPr id="7" name="Textfeld 7">
            <a:extLst>
              <a:ext uri="{FF2B5EF4-FFF2-40B4-BE49-F238E27FC236}">
                <a16:creationId xmlns:a16="http://schemas.microsoft.com/office/drawing/2014/main" id="{62CDC50D-3A93-4B08-A0EE-1AAAF69E6EE3}"/>
              </a:ext>
            </a:extLst>
          </p:cNvPr>
          <p:cNvSpPr txBox="1"/>
          <p:nvPr/>
        </p:nvSpPr>
        <p:spPr>
          <a:xfrm>
            <a:off x="695325" y="5508962"/>
            <a:ext cx="44990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STAC </a:t>
            </a:r>
            <a:r>
              <a:rPr lang="de-DE" sz="1200" dirty="0" err="1"/>
              <a:t>Extensions</a:t>
            </a:r>
            <a:r>
              <a:rPr lang="de-DE" sz="1200" dirty="0"/>
              <a:t> </a:t>
            </a:r>
            <a:r>
              <a:rPr lang="de-DE" sz="1200" dirty="0" err="1"/>
              <a:t>used</a:t>
            </a: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Timestamps</a:t>
            </a:r>
            <a:r>
              <a:rPr lang="de-DE" sz="1200" dirty="0"/>
              <a:t> </a:t>
            </a:r>
            <a:r>
              <a:rPr lang="de-DE" sz="1200" dirty="0">
                <a:hlinkClick r:id="rId3"/>
              </a:rPr>
              <a:t>https://github.com/stac-extensions/timestamps</a:t>
            </a: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File Info </a:t>
            </a:r>
            <a:r>
              <a:rPr lang="de-DE" sz="1200" dirty="0">
                <a:hlinkClick r:id="rId4"/>
              </a:rPr>
              <a:t>https://github.com/stac-extensions/file</a:t>
            </a: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Order </a:t>
            </a:r>
            <a:r>
              <a:rPr lang="de-DE" sz="1200" dirty="0">
                <a:hlinkClick r:id="rId5"/>
              </a:rPr>
              <a:t>https://github.com/stac-extensions/order</a:t>
            </a: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45625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37547-686E-42E3-934B-148B4F9F6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AIP / STAC </a:t>
            </a:r>
            <a:r>
              <a:rPr lang="de-DE" dirty="0" err="1"/>
              <a:t>Functions</a:t>
            </a:r>
            <a:r>
              <a:rPr lang="de-DE" dirty="0"/>
              <a:t> Gap Analysis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70140-8607-4BF5-B3EB-48095A7B66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</a:t>
            </a:fld>
            <a:endParaRPr lang="de-DE"/>
          </a:p>
        </p:txBody>
      </p:sp>
      <p:graphicFrame>
        <p:nvGraphicFramePr>
          <p:cNvPr id="6" name="Tabellenplatzhalter 5">
            <a:extLst>
              <a:ext uri="{FF2B5EF4-FFF2-40B4-BE49-F238E27FC236}">
                <a16:creationId xmlns:a16="http://schemas.microsoft.com/office/drawing/2014/main" id="{5FF2714D-F0AE-4D49-B1B9-05CB42698C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3750384"/>
              </p:ext>
            </p:extLst>
          </p:nvPr>
        </p:nvGraphicFramePr>
        <p:xfrm>
          <a:off x="695326" y="1553400"/>
          <a:ext cx="10072758" cy="22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4728">
                  <a:extLst>
                    <a:ext uri="{9D8B030D-6E8A-4147-A177-3AD203B41FA5}">
                      <a16:colId xmlns:a16="http://schemas.microsoft.com/office/drawing/2014/main" val="3202397021"/>
                    </a:ext>
                  </a:extLst>
                </a:gridCol>
                <a:gridCol w="3548418">
                  <a:extLst>
                    <a:ext uri="{9D8B030D-6E8A-4147-A177-3AD203B41FA5}">
                      <a16:colId xmlns:a16="http://schemas.microsoft.com/office/drawing/2014/main" val="3799554128"/>
                    </a:ext>
                  </a:extLst>
                </a:gridCol>
                <a:gridCol w="3889612">
                  <a:extLst>
                    <a:ext uri="{9D8B030D-6E8A-4147-A177-3AD203B41FA5}">
                      <a16:colId xmlns:a16="http://schemas.microsoft.com/office/drawing/2014/main" val="668264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Function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STAC API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Comment</a:t>
                      </a: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676575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Query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STAC Item Search w/ </a:t>
                      </a:r>
                      <a:r>
                        <a:rPr lang="de-DE" sz="1200" dirty="0" err="1"/>
                        <a:t>extensions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57108411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Ingestion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n.a</a:t>
                      </a:r>
                      <a:r>
                        <a:rPr lang="de-DE" sz="1200" dirty="0"/>
                        <a:t>.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Not </a:t>
                      </a:r>
                      <a:r>
                        <a:rPr lang="de-DE" sz="1200" dirty="0" err="1"/>
                        <a:t>provided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to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clients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as</a:t>
                      </a:r>
                      <a:r>
                        <a:rPr lang="de-DE" sz="1200" dirty="0"/>
                        <a:t> API</a:t>
                      </a:r>
                      <a:r>
                        <a:rPr lang="en-US" sz="1200" dirty="0"/>
                        <a:t> 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2281966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Bulk</a:t>
                      </a:r>
                      <a:r>
                        <a:rPr lang="de-DE" sz="1200" dirty="0"/>
                        <a:t> Ingestion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n.a</a:t>
                      </a:r>
                      <a:r>
                        <a:rPr lang="de-DE" sz="1200" dirty="0"/>
                        <a:t>.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Not </a:t>
                      </a:r>
                      <a:r>
                        <a:rPr lang="de-DE" sz="1200" dirty="0" err="1"/>
                        <a:t>provided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to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clients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as</a:t>
                      </a:r>
                      <a:r>
                        <a:rPr lang="de-DE" sz="1200" dirty="0"/>
                        <a:t> API</a:t>
                      </a: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2450581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Retrieval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partially</a:t>
                      </a:r>
                      <a:r>
                        <a:rPr lang="de-DE" sz="1200" dirty="0"/>
                        <a:t> supported</a:t>
                      </a:r>
                      <a:endParaRPr lang="en-US" sz="1200" dirty="0"/>
                    </a:p>
                  </a:txBody>
                  <a:tcPr marT="36000" marB="36000"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Online: Product Download supported by asset/</a:t>
                      </a:r>
                      <a:r>
                        <a:rPr lang="en-US" sz="1200" dirty="0" err="1"/>
                        <a:t>href</a:t>
                      </a:r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Offline: Product Order TBD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903490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/>
                        <a:t>Bulk</a:t>
                      </a:r>
                      <a:r>
                        <a:rPr lang="de-DE" sz="1200" dirty="0"/>
                        <a:t> Retrieval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not supported</a:t>
                      </a:r>
                      <a:endParaRPr lang="en-US" sz="1200" dirty="0"/>
                    </a:p>
                  </a:txBody>
                  <a:tcPr marT="36000" marB="36000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037864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Deletion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n.a</a:t>
                      </a:r>
                      <a:r>
                        <a:rPr lang="de-DE" sz="1200" dirty="0"/>
                        <a:t>.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Not </a:t>
                      </a:r>
                      <a:r>
                        <a:rPr lang="de-DE" sz="1200" dirty="0" err="1"/>
                        <a:t>provided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to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clients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as</a:t>
                      </a:r>
                      <a:r>
                        <a:rPr lang="de-DE" sz="1200" dirty="0"/>
                        <a:t> API</a:t>
                      </a: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6137017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Bulk</a:t>
                      </a:r>
                      <a:r>
                        <a:rPr lang="de-DE" sz="1200" dirty="0"/>
                        <a:t> Deletion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n.a</a:t>
                      </a:r>
                      <a:r>
                        <a:rPr lang="de-DE" sz="1200" dirty="0"/>
                        <a:t>.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Not </a:t>
                      </a:r>
                      <a:r>
                        <a:rPr lang="de-DE" sz="1200" dirty="0" err="1"/>
                        <a:t>provided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to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clients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as</a:t>
                      </a:r>
                      <a:r>
                        <a:rPr lang="de-DE" sz="1200" dirty="0"/>
                        <a:t> API</a:t>
                      </a: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4672969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 err="1"/>
                        <a:t>Subscription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not supported</a:t>
                      </a:r>
                      <a:endParaRPr lang="en-US" sz="1200" dirty="0"/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TBD</a:t>
                      </a:r>
                      <a:endParaRPr lang="en-US" sz="1200" dirty="0"/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905593944"/>
                  </a:ext>
                </a:extLst>
              </a:tr>
            </a:tbl>
          </a:graphicData>
        </a:graphic>
      </p:graphicFrame>
      <p:sp>
        <p:nvSpPr>
          <p:cNvPr id="7" name="Textfeld 7">
            <a:extLst>
              <a:ext uri="{FF2B5EF4-FFF2-40B4-BE49-F238E27FC236}">
                <a16:creationId xmlns:a16="http://schemas.microsoft.com/office/drawing/2014/main" id="{7A24EADD-2374-433F-8656-83B54871FEC6}"/>
              </a:ext>
            </a:extLst>
          </p:cNvPr>
          <p:cNvSpPr txBox="1"/>
          <p:nvPr/>
        </p:nvSpPr>
        <p:spPr>
          <a:xfrm>
            <a:off x="695325" y="4594976"/>
            <a:ext cx="3903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STAC API </a:t>
            </a:r>
            <a:r>
              <a:rPr lang="de-DE" sz="1200" dirty="0" err="1"/>
              <a:t>Extensions</a:t>
            </a: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Filter </a:t>
            </a:r>
            <a:r>
              <a:rPr lang="de-DE" sz="1200" dirty="0">
                <a:hlinkClick r:id="rId2"/>
              </a:rPr>
              <a:t>https://github.com/stac-api-extensions/filter</a:t>
            </a: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Fields </a:t>
            </a:r>
            <a:r>
              <a:rPr lang="de-DE" sz="1200" dirty="0">
                <a:hlinkClick r:id="rId3"/>
              </a:rPr>
              <a:t>https://github.com/stac-api-extensions/fields</a:t>
            </a: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Sort</a:t>
            </a:r>
            <a:r>
              <a:rPr lang="de-DE" sz="1200" dirty="0"/>
              <a:t> </a:t>
            </a:r>
            <a:r>
              <a:rPr lang="de-DE" sz="1200" dirty="0">
                <a:hlinkClick r:id="rId4"/>
              </a:rPr>
              <a:t>https://github.com/stac-api-extensions/sort</a:t>
            </a:r>
            <a:endParaRPr lang="de-DE" sz="12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C7F351D-8BBA-4442-81A7-2E4F9B413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 dirty="0"/>
              <a:t>Mario Winkler, Earth Observation Center, DLR, 18.11.2024</a:t>
            </a:r>
          </a:p>
        </p:txBody>
      </p:sp>
    </p:spTree>
    <p:extLst>
      <p:ext uri="{BB962C8B-B14F-4D97-AF65-F5344CB8AC3E}">
        <p14:creationId xmlns:p14="http://schemas.microsoft.com/office/powerpoint/2010/main" val="3225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DLR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00658B"/>
      </a:accent1>
      <a:accent2>
        <a:srgbClr val="F8DE53"/>
      </a:accent2>
      <a:accent3>
        <a:srgbClr val="0094A8"/>
      </a:accent3>
      <a:accent4>
        <a:srgbClr val="B7D260"/>
      </a:accent4>
      <a:accent5>
        <a:srgbClr val="5F98CB"/>
      </a:accent5>
      <a:accent6>
        <a:srgbClr val="B1B1B1"/>
      </a:accent6>
      <a:hlink>
        <a:srgbClr val="00B0F0"/>
      </a:hlink>
      <a:folHlink>
        <a:srgbClr val="00658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Blau 1">
      <a:srgbClr val="00658B"/>
    </a:custClr>
    <a:custClr name="Blau 2">
      <a:srgbClr val="3B98CB"/>
    </a:custClr>
    <a:custClr name="Blau 3">
      <a:srgbClr val="6CB9DC"/>
    </a:custClr>
    <a:custClr name="Blau 4">
      <a:srgbClr val="A7D3EC"/>
    </a:custClr>
    <a:custClr name="Blau 5">
      <a:srgbClr val="D1E8FA"/>
    </a:custClr>
    <a:custClr name="Gelb 1">
      <a:srgbClr val="D2AE3D"/>
    </a:custClr>
    <a:custClr name="Gelb 2">
      <a:srgbClr val="F2CD51"/>
    </a:custClr>
    <a:custClr name="Gelb 3">
      <a:srgbClr val="F8DE53"/>
    </a:custClr>
    <a:custClr name="Gelb 4">
      <a:srgbClr val="FCEA7A"/>
    </a:custClr>
    <a:custClr name="Gelb 5">
      <a:srgbClr val="FFF8BE"/>
    </a:custClr>
    <a:custClr name="Grün 1">
      <a:srgbClr val="82A043"/>
    </a:custClr>
    <a:custClr name="Grün 2">
      <a:srgbClr val="A6BF51"/>
    </a:custClr>
    <a:custClr name="Grün 3">
      <a:srgbClr val="CAD55C"/>
    </a:custClr>
    <a:custClr name="Grün 4">
      <a:srgbClr val="D9DF78"/>
    </a:custClr>
    <a:custClr name="Grün 5">
      <a:srgbClr val="E6EAAF"/>
    </a:custClr>
    <a:custClr name="Grau 1">
      <a:srgbClr val="666666"/>
    </a:custClr>
    <a:custClr name="Grau 2">
      <a:srgbClr val="868585"/>
    </a:custClr>
    <a:custClr name="Grau 3">
      <a:srgbClr val="B1B1B1"/>
    </a:custClr>
    <a:custClr name="Grau 4">
      <a:srgbClr val="CFCFCF"/>
    </a:custClr>
    <a:custClr name="Grau 5">
      <a:srgbClr val="EBEBEB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Widescreen</PresentationFormat>
  <Paragraphs>70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</vt:lpstr>
      <vt:lpstr>AIP / STAC Model Gap Analysis</vt:lpstr>
      <vt:lpstr>AIP / STAC Functions Gap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danyel</dc:creator>
  <cp:lastModifiedBy>Winkler, Mario</cp:lastModifiedBy>
  <cp:revision>343</cp:revision>
  <dcterms:created xsi:type="dcterms:W3CDTF">2022-03-24T21:12:41Z</dcterms:created>
  <dcterms:modified xsi:type="dcterms:W3CDTF">2024-11-18T18:08:25Z</dcterms:modified>
</cp:coreProperties>
</file>