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78" r:id="rId5"/>
    <p:sldId id="279" r:id="rId6"/>
    <p:sldId id="281" r:id="rId7"/>
    <p:sldId id="280" r:id="rId8"/>
    <p:sldId id="282" r:id="rId9"/>
    <p:sldId id="283" r:id="rId10"/>
    <p:sldId id="284" r:id="rId11"/>
    <p:sldId id="256" r:id="rId12"/>
    <p:sldId id="277" r:id="rId13"/>
    <p:sldId id="286" r:id="rId14"/>
    <p:sldId id="291" r:id="rId15"/>
    <p:sldId id="269" r:id="rId16"/>
    <p:sldId id="285" r:id="rId17"/>
    <p:sldId id="290" r:id="rId18"/>
    <p:sldId id="288" r:id="rId19"/>
    <p:sldId id="275" r:id="rId20"/>
    <p:sldId id="289" r:id="rId21"/>
    <p:sldId id="270" r:id="rId22"/>
    <p:sldId id="276" r:id="rId23"/>
    <p:sldId id="274" r:id="rId24"/>
    <p:sldId id="273" r:id="rId25"/>
    <p:sldId id="272" r:id="rId26"/>
    <p:sldId id="267" r:id="rId27"/>
    <p:sldId id="262" r:id="rId28"/>
    <p:sldId id="259" r:id="rId29"/>
    <p:sldId id="261" r:id="rId30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6C8AAF"/>
    <a:srgbClr val="65929F"/>
    <a:srgbClr val="CCD6DA"/>
    <a:srgbClr val="6D99A4"/>
    <a:srgbClr val="064E83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583C17-D82F-DC43-906E-EC7B2B76C286}" v="307" dt="2025-04-16T11:46:48.701"/>
    <p1510:client id="{859F86D2-9477-8140-B9C3-69795A4C8AF1}" v="325" dt="2025-04-15T15:00:53.757"/>
    <p1510:client id="{EBEB51E3-E2BE-49E2-9ABC-74D968B5C391}" v="359" dt="2025-04-16T10:46:57.3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38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Hawkes" userId="17b5fa68-83d6-4c8d-8e60-cbe103802129" providerId="ADAL" clId="{EBEB51E3-E2BE-49E2-9ABC-74D968B5C391}"/>
    <pc:docChg chg="custSel modSld sldOrd">
      <pc:chgData name="James Hawkes" userId="17b5fa68-83d6-4c8d-8e60-cbe103802129" providerId="ADAL" clId="{EBEB51E3-E2BE-49E2-9ABC-74D968B5C391}" dt="2025-04-16T10:46:57.395" v="359" actId="1076"/>
      <pc:docMkLst>
        <pc:docMk/>
      </pc:docMkLst>
      <pc:sldChg chg="modSp mod">
        <pc:chgData name="James Hawkes" userId="17b5fa68-83d6-4c8d-8e60-cbe103802129" providerId="ADAL" clId="{EBEB51E3-E2BE-49E2-9ABC-74D968B5C391}" dt="2025-04-16T08:56:29.761" v="189" actId="14100"/>
        <pc:sldMkLst>
          <pc:docMk/>
          <pc:sldMk cId="99380425" sldId="273"/>
        </pc:sldMkLst>
        <pc:spChg chg="mod">
          <ac:chgData name="James Hawkes" userId="17b5fa68-83d6-4c8d-8e60-cbe103802129" providerId="ADAL" clId="{EBEB51E3-E2BE-49E2-9ABC-74D968B5C391}" dt="2025-04-16T08:56:29.761" v="189" actId="14100"/>
          <ac:spMkLst>
            <pc:docMk/>
            <pc:sldMk cId="99380425" sldId="273"/>
            <ac:spMk id="10" creationId="{8D1CC4AC-FBFD-B656-7F96-139792DAEA64}"/>
          </ac:spMkLst>
        </pc:spChg>
      </pc:sldChg>
      <pc:sldChg chg="modSp mod">
        <pc:chgData name="James Hawkes" userId="17b5fa68-83d6-4c8d-8e60-cbe103802129" providerId="ADAL" clId="{EBEB51E3-E2BE-49E2-9ABC-74D968B5C391}" dt="2025-04-16T10:17:09.562" v="251" actId="20577"/>
        <pc:sldMkLst>
          <pc:docMk/>
          <pc:sldMk cId="1105269633" sldId="279"/>
        </pc:sldMkLst>
        <pc:spChg chg="mod">
          <ac:chgData name="James Hawkes" userId="17b5fa68-83d6-4c8d-8e60-cbe103802129" providerId="ADAL" clId="{EBEB51E3-E2BE-49E2-9ABC-74D968B5C391}" dt="2025-04-16T10:17:09.562" v="251" actId="20577"/>
          <ac:spMkLst>
            <pc:docMk/>
            <pc:sldMk cId="1105269633" sldId="279"/>
            <ac:spMk id="3" creationId="{38B0EAA3-B109-5015-D626-4FA556D51C2F}"/>
          </ac:spMkLst>
        </pc:spChg>
      </pc:sldChg>
      <pc:sldChg chg="ord">
        <pc:chgData name="James Hawkes" userId="17b5fa68-83d6-4c8d-8e60-cbe103802129" providerId="ADAL" clId="{EBEB51E3-E2BE-49E2-9ABC-74D968B5C391}" dt="2025-04-16T09:14:16.089" v="194"/>
        <pc:sldMkLst>
          <pc:docMk/>
          <pc:sldMk cId="1856298429" sldId="280"/>
        </pc:sldMkLst>
      </pc:sldChg>
      <pc:sldChg chg="modSp mod">
        <pc:chgData name="James Hawkes" userId="17b5fa68-83d6-4c8d-8e60-cbe103802129" providerId="ADAL" clId="{EBEB51E3-E2BE-49E2-9ABC-74D968B5C391}" dt="2025-04-16T10:46:57.395" v="359" actId="1076"/>
        <pc:sldMkLst>
          <pc:docMk/>
          <pc:sldMk cId="3393098451" sldId="281"/>
        </pc:sldMkLst>
        <pc:spChg chg="mod">
          <ac:chgData name="James Hawkes" userId="17b5fa68-83d6-4c8d-8e60-cbe103802129" providerId="ADAL" clId="{EBEB51E3-E2BE-49E2-9ABC-74D968B5C391}" dt="2025-04-16T08:44:32.639" v="126" actId="6549"/>
          <ac:spMkLst>
            <pc:docMk/>
            <pc:sldMk cId="3393098451" sldId="281"/>
            <ac:spMk id="3" creationId="{38B0EAA3-B109-5015-D626-4FA556D51C2F}"/>
          </ac:spMkLst>
        </pc:spChg>
        <pc:spChg chg="mod">
          <ac:chgData name="James Hawkes" userId="17b5fa68-83d6-4c8d-8e60-cbe103802129" providerId="ADAL" clId="{EBEB51E3-E2BE-49E2-9ABC-74D968B5C391}" dt="2025-04-16T10:46:57.395" v="359" actId="1076"/>
          <ac:spMkLst>
            <pc:docMk/>
            <pc:sldMk cId="3393098451" sldId="281"/>
            <ac:spMk id="7" creationId="{B9AB1F69-C21D-3D11-7A70-D61D504A6442}"/>
          </ac:spMkLst>
        </pc:spChg>
      </pc:sldChg>
      <pc:sldChg chg="addSp modSp mod">
        <pc:chgData name="James Hawkes" userId="17b5fa68-83d6-4c8d-8e60-cbe103802129" providerId="ADAL" clId="{EBEB51E3-E2BE-49E2-9ABC-74D968B5C391}" dt="2025-04-16T10:21:42.887" v="358" actId="20577"/>
        <pc:sldMkLst>
          <pc:docMk/>
          <pc:sldMk cId="555357614" sldId="282"/>
        </pc:sldMkLst>
        <pc:spChg chg="add mod">
          <ac:chgData name="James Hawkes" userId="17b5fa68-83d6-4c8d-8e60-cbe103802129" providerId="ADAL" clId="{EBEB51E3-E2BE-49E2-9ABC-74D968B5C391}" dt="2025-04-16T10:21:42.887" v="358" actId="20577"/>
          <ac:spMkLst>
            <pc:docMk/>
            <pc:sldMk cId="555357614" sldId="282"/>
            <ac:spMk id="3" creationId="{8215A79F-51B8-9FC6-30ED-507840ED2164}"/>
          </ac:spMkLst>
        </pc:spChg>
        <pc:spChg chg="mod">
          <ac:chgData name="James Hawkes" userId="17b5fa68-83d6-4c8d-8e60-cbe103802129" providerId="ADAL" clId="{EBEB51E3-E2BE-49E2-9ABC-74D968B5C391}" dt="2025-04-16T09:14:08.394" v="192" actId="20577"/>
          <ac:spMkLst>
            <pc:docMk/>
            <pc:sldMk cId="555357614" sldId="282"/>
            <ac:spMk id="22" creationId="{042B7D4D-C6B4-ADF3-F5D2-D2309D9B5011}"/>
          </ac:spMkLst>
        </pc:spChg>
      </pc:sldChg>
      <pc:sldChg chg="addSp modSp mod">
        <pc:chgData name="James Hawkes" userId="17b5fa68-83d6-4c8d-8e60-cbe103802129" providerId="ADAL" clId="{EBEB51E3-E2BE-49E2-9ABC-74D968B5C391}" dt="2025-04-16T08:47:53.479" v="163" actId="947"/>
        <pc:sldMkLst>
          <pc:docMk/>
          <pc:sldMk cId="2924816486" sldId="283"/>
        </pc:sldMkLst>
        <pc:spChg chg="mod">
          <ac:chgData name="James Hawkes" userId="17b5fa68-83d6-4c8d-8e60-cbe103802129" providerId="ADAL" clId="{EBEB51E3-E2BE-49E2-9ABC-74D968B5C391}" dt="2025-04-16T08:47:53.479" v="163" actId="947"/>
          <ac:spMkLst>
            <pc:docMk/>
            <pc:sldMk cId="2924816486" sldId="283"/>
            <ac:spMk id="3" creationId="{6E847673-855F-C894-A51B-B44B20333C43}"/>
          </ac:spMkLst>
        </pc:spChg>
        <pc:spChg chg="add mod">
          <ac:chgData name="James Hawkes" userId="17b5fa68-83d6-4c8d-8e60-cbe103802129" providerId="ADAL" clId="{EBEB51E3-E2BE-49E2-9ABC-74D968B5C391}" dt="2025-04-16T08:47:11.294" v="161" actId="14100"/>
          <ac:spMkLst>
            <pc:docMk/>
            <pc:sldMk cId="2924816486" sldId="283"/>
            <ac:spMk id="7" creationId="{1174F92D-EAB4-A0C2-B9E6-E05E6E15D4E3}"/>
          </ac:spMkLst>
        </pc:spChg>
      </pc:sldChg>
      <pc:sldChg chg="modSp mod">
        <pc:chgData name="James Hawkes" userId="17b5fa68-83d6-4c8d-8e60-cbe103802129" providerId="ADAL" clId="{EBEB51E3-E2BE-49E2-9ABC-74D968B5C391}" dt="2025-04-16T08:31:14.216" v="55" actId="1076"/>
        <pc:sldMkLst>
          <pc:docMk/>
          <pc:sldMk cId="4279879379" sldId="284"/>
        </pc:sldMkLst>
        <pc:spChg chg="mod">
          <ac:chgData name="James Hawkes" userId="17b5fa68-83d6-4c8d-8e60-cbe103802129" providerId="ADAL" clId="{EBEB51E3-E2BE-49E2-9ABC-74D968B5C391}" dt="2025-04-16T08:30:51.123" v="51" actId="20577"/>
          <ac:spMkLst>
            <pc:docMk/>
            <pc:sldMk cId="4279879379" sldId="284"/>
            <ac:spMk id="3" creationId="{6E847673-855F-C894-A51B-B44B20333C43}"/>
          </ac:spMkLst>
        </pc:spChg>
        <pc:spChg chg="mod">
          <ac:chgData name="James Hawkes" userId="17b5fa68-83d6-4c8d-8e60-cbe103802129" providerId="ADAL" clId="{EBEB51E3-E2BE-49E2-9ABC-74D968B5C391}" dt="2025-04-16T08:31:14.216" v="55" actId="1076"/>
          <ac:spMkLst>
            <pc:docMk/>
            <pc:sldMk cId="4279879379" sldId="284"/>
            <ac:spMk id="9" creationId="{2D5E5F21-297C-8E90-1CC3-D4A304692FA9}"/>
          </ac:spMkLst>
        </pc:spChg>
        <pc:picChg chg="mod modCrop">
          <ac:chgData name="James Hawkes" userId="17b5fa68-83d6-4c8d-8e60-cbe103802129" providerId="ADAL" clId="{EBEB51E3-E2BE-49E2-9ABC-74D968B5C391}" dt="2025-04-16T08:31:06.377" v="54" actId="1076"/>
          <ac:picMkLst>
            <pc:docMk/>
            <pc:sldMk cId="4279879379" sldId="284"/>
            <ac:picMk id="7" creationId="{F20D1CFB-D0A7-48BB-8269-7B429718A740}"/>
          </ac:picMkLst>
        </pc:picChg>
      </pc:sldChg>
    </pc:docChg>
  </pc:docChgLst>
  <pc:docChgLst>
    <pc:chgData name="James Hawkes" userId="17b5fa68-83d6-4c8d-8e60-cbe103802129" providerId="ADAL" clId="{859F86D2-9477-8140-B9C3-69795A4C8AF1}"/>
    <pc:docChg chg="undo custSel modSld">
      <pc:chgData name="James Hawkes" userId="17b5fa68-83d6-4c8d-8e60-cbe103802129" providerId="ADAL" clId="{859F86D2-9477-8140-B9C3-69795A4C8AF1}" dt="2025-04-15T15:00:53.757" v="628" actId="403"/>
      <pc:docMkLst>
        <pc:docMk/>
      </pc:docMkLst>
      <pc:sldChg chg="addSp delSp modSp mod">
        <pc:chgData name="James Hawkes" userId="17b5fa68-83d6-4c8d-8e60-cbe103802129" providerId="ADAL" clId="{859F86D2-9477-8140-B9C3-69795A4C8AF1}" dt="2025-04-15T14:44:45.967" v="352" actId="20577"/>
        <pc:sldMkLst>
          <pc:docMk/>
          <pc:sldMk cId="0" sldId="256"/>
        </pc:sldMkLst>
        <pc:spChg chg="add del mod">
          <ac:chgData name="James Hawkes" userId="17b5fa68-83d6-4c8d-8e60-cbe103802129" providerId="ADAL" clId="{859F86D2-9477-8140-B9C3-69795A4C8AF1}" dt="2025-04-15T14:44:16.824" v="341" actId="478"/>
          <ac:spMkLst>
            <pc:docMk/>
            <pc:sldMk cId="0" sldId="256"/>
            <ac:spMk id="3" creationId="{AA84F71E-8782-0FDE-C66C-61EE2018EFD7}"/>
          </ac:spMkLst>
        </pc:spChg>
        <pc:spChg chg="add del mod">
          <ac:chgData name="James Hawkes" userId="17b5fa68-83d6-4c8d-8e60-cbe103802129" providerId="ADAL" clId="{859F86D2-9477-8140-B9C3-69795A4C8AF1}" dt="2025-04-15T14:44:17.657" v="342" actId="478"/>
          <ac:spMkLst>
            <pc:docMk/>
            <pc:sldMk cId="0" sldId="256"/>
            <ac:spMk id="5" creationId="{F82AD8DC-ABE5-8499-7893-EB4911099AF4}"/>
          </ac:spMkLst>
        </pc:spChg>
        <pc:spChg chg="mod">
          <ac:chgData name="James Hawkes" userId="17b5fa68-83d6-4c8d-8e60-cbe103802129" providerId="ADAL" clId="{859F86D2-9477-8140-B9C3-69795A4C8AF1}" dt="2025-04-15T14:44:45.967" v="352" actId="20577"/>
          <ac:spMkLst>
            <pc:docMk/>
            <pc:sldMk cId="0" sldId="256"/>
            <ac:spMk id="10" creationId="{00000000-0000-0000-0000-000000000000}"/>
          </ac:spMkLst>
        </pc:spChg>
        <pc:spChg chg="del">
          <ac:chgData name="James Hawkes" userId="17b5fa68-83d6-4c8d-8e60-cbe103802129" providerId="ADAL" clId="{859F86D2-9477-8140-B9C3-69795A4C8AF1}" dt="2025-04-15T14:44:14.896" v="339" actId="478"/>
          <ac:spMkLst>
            <pc:docMk/>
            <pc:sldMk cId="0" sldId="256"/>
            <ac:spMk id="12" creationId="{00000000-0000-0000-0000-000000000000}"/>
          </ac:spMkLst>
        </pc:spChg>
        <pc:spChg chg="del">
          <ac:chgData name="James Hawkes" userId="17b5fa68-83d6-4c8d-8e60-cbe103802129" providerId="ADAL" clId="{859F86D2-9477-8140-B9C3-69795A4C8AF1}" dt="2025-04-15T14:44:16.171" v="340" actId="478"/>
          <ac:spMkLst>
            <pc:docMk/>
            <pc:sldMk cId="0" sldId="256"/>
            <ac:spMk id="14" creationId="{00000000-0000-0000-0000-000000000000}"/>
          </ac:spMkLst>
        </pc:spChg>
      </pc:sldChg>
      <pc:sldChg chg="addSp delSp modSp mod">
        <pc:chgData name="James Hawkes" userId="17b5fa68-83d6-4c8d-8e60-cbe103802129" providerId="ADAL" clId="{859F86D2-9477-8140-B9C3-69795A4C8AF1}" dt="2025-04-15T15:00:53.757" v="628" actId="403"/>
        <pc:sldMkLst>
          <pc:docMk/>
          <pc:sldMk cId="99380425" sldId="273"/>
        </pc:sldMkLst>
        <pc:spChg chg="add del mod">
          <ac:chgData name="James Hawkes" userId="17b5fa68-83d6-4c8d-8e60-cbe103802129" providerId="ADAL" clId="{859F86D2-9477-8140-B9C3-69795A4C8AF1}" dt="2025-04-15T14:37:46.392" v="304" actId="478"/>
          <ac:spMkLst>
            <pc:docMk/>
            <pc:sldMk cId="99380425" sldId="273"/>
            <ac:spMk id="3" creationId="{75716078-4504-792E-2D40-B639F35BDA2E}"/>
          </ac:spMkLst>
        </pc:spChg>
        <pc:spChg chg="add del mod">
          <ac:chgData name="James Hawkes" userId="17b5fa68-83d6-4c8d-8e60-cbe103802129" providerId="ADAL" clId="{859F86D2-9477-8140-B9C3-69795A4C8AF1}" dt="2025-04-15T14:58:19.222" v="356"/>
          <ac:spMkLst>
            <pc:docMk/>
            <pc:sldMk cId="99380425" sldId="273"/>
            <ac:spMk id="6" creationId="{F2246BDE-FCFB-E311-1A77-2361E6709F1B}"/>
          </ac:spMkLst>
        </pc:spChg>
        <pc:spChg chg="del">
          <ac:chgData name="James Hawkes" userId="17b5fa68-83d6-4c8d-8e60-cbe103802129" providerId="ADAL" clId="{859F86D2-9477-8140-B9C3-69795A4C8AF1}" dt="2025-04-15T14:37:44.872" v="303" actId="478"/>
          <ac:spMkLst>
            <pc:docMk/>
            <pc:sldMk cId="99380425" sldId="273"/>
            <ac:spMk id="7" creationId="{E876FF7C-5333-A771-633E-08FA6051C577}"/>
          </ac:spMkLst>
        </pc:spChg>
        <pc:spChg chg="add mod">
          <ac:chgData name="James Hawkes" userId="17b5fa68-83d6-4c8d-8e60-cbe103802129" providerId="ADAL" clId="{859F86D2-9477-8140-B9C3-69795A4C8AF1}" dt="2025-04-15T14:59:49.837" v="563" actId="20577"/>
          <ac:spMkLst>
            <pc:docMk/>
            <pc:sldMk cId="99380425" sldId="273"/>
            <ac:spMk id="8" creationId="{48FA3B2F-BBD0-6B73-3538-4FCAA29665BF}"/>
          </ac:spMkLst>
        </pc:spChg>
        <pc:spChg chg="add del mod">
          <ac:chgData name="James Hawkes" userId="17b5fa68-83d6-4c8d-8e60-cbe103802129" providerId="ADAL" clId="{859F86D2-9477-8140-B9C3-69795A4C8AF1}" dt="2025-04-15T14:58:30.954" v="360"/>
          <ac:spMkLst>
            <pc:docMk/>
            <pc:sldMk cId="99380425" sldId="273"/>
            <ac:spMk id="9" creationId="{C6A5191F-40E9-43B3-18CA-DAC77E969F3C}"/>
          </ac:spMkLst>
        </pc:spChg>
        <pc:spChg chg="add mod">
          <ac:chgData name="James Hawkes" userId="17b5fa68-83d6-4c8d-8e60-cbe103802129" providerId="ADAL" clId="{859F86D2-9477-8140-B9C3-69795A4C8AF1}" dt="2025-04-15T15:00:53.757" v="628" actId="403"/>
          <ac:spMkLst>
            <pc:docMk/>
            <pc:sldMk cId="99380425" sldId="273"/>
            <ac:spMk id="10" creationId="{8D1CC4AC-FBFD-B656-7F96-139792DAEA64}"/>
          </ac:spMkLst>
        </pc:spChg>
        <pc:picChg chg="add mod">
          <ac:chgData name="James Hawkes" userId="17b5fa68-83d6-4c8d-8e60-cbe103802129" providerId="ADAL" clId="{859F86D2-9477-8140-B9C3-69795A4C8AF1}" dt="2025-04-15T14:59:59.286" v="564"/>
          <ac:picMkLst>
            <pc:docMk/>
            <pc:sldMk cId="99380425" sldId="273"/>
            <ac:picMk id="11" creationId="{AA887772-F11F-2204-75A4-40C41415232F}"/>
          </ac:picMkLst>
        </pc:picChg>
      </pc:sldChg>
      <pc:sldChg chg="addSp delSp modSp mod">
        <pc:chgData name="James Hawkes" userId="17b5fa68-83d6-4c8d-8e60-cbe103802129" providerId="ADAL" clId="{859F86D2-9477-8140-B9C3-69795A4C8AF1}" dt="2025-04-15T14:37:20.335" v="302" actId="1076"/>
        <pc:sldMkLst>
          <pc:docMk/>
          <pc:sldMk cId="4279879379" sldId="284"/>
        </pc:sldMkLst>
        <pc:spChg chg="mod">
          <ac:chgData name="James Hawkes" userId="17b5fa68-83d6-4c8d-8e60-cbe103802129" providerId="ADAL" clId="{859F86D2-9477-8140-B9C3-69795A4C8AF1}" dt="2025-04-15T14:25:45.433" v="119" actId="20577"/>
          <ac:spMkLst>
            <pc:docMk/>
            <pc:sldMk cId="4279879379" sldId="284"/>
            <ac:spMk id="2" creationId="{A6F70463-52B2-58A1-5C6D-4C2747FCAE05}"/>
          </ac:spMkLst>
        </pc:spChg>
        <pc:spChg chg="mod">
          <ac:chgData name="James Hawkes" userId="17b5fa68-83d6-4c8d-8e60-cbe103802129" providerId="ADAL" clId="{859F86D2-9477-8140-B9C3-69795A4C8AF1}" dt="2025-04-15T14:37:02.736" v="298" actId="20577"/>
          <ac:spMkLst>
            <pc:docMk/>
            <pc:sldMk cId="4279879379" sldId="284"/>
            <ac:spMk id="3" creationId="{6E847673-855F-C894-A51B-B44B20333C43}"/>
          </ac:spMkLst>
        </pc:spChg>
        <pc:spChg chg="add del">
          <ac:chgData name="James Hawkes" userId="17b5fa68-83d6-4c8d-8e60-cbe103802129" providerId="ADAL" clId="{859F86D2-9477-8140-B9C3-69795A4C8AF1}" dt="2025-04-15T14:35:34.105" v="255" actId="11529"/>
          <ac:spMkLst>
            <pc:docMk/>
            <pc:sldMk cId="4279879379" sldId="284"/>
            <ac:spMk id="8" creationId="{04A8CADB-5FC3-B118-91CF-2441A6AC9EB0}"/>
          </ac:spMkLst>
        </pc:spChg>
        <pc:spChg chg="add mod">
          <ac:chgData name="James Hawkes" userId="17b5fa68-83d6-4c8d-8e60-cbe103802129" providerId="ADAL" clId="{859F86D2-9477-8140-B9C3-69795A4C8AF1}" dt="2025-04-15T14:37:20.335" v="302" actId="1076"/>
          <ac:spMkLst>
            <pc:docMk/>
            <pc:sldMk cId="4279879379" sldId="284"/>
            <ac:spMk id="9" creationId="{2D5E5F21-297C-8E90-1CC3-D4A304692FA9}"/>
          </ac:spMkLst>
        </pc:spChg>
        <pc:picChg chg="add del mod modCrop">
          <ac:chgData name="James Hawkes" userId="17b5fa68-83d6-4c8d-8e60-cbe103802129" providerId="ADAL" clId="{859F86D2-9477-8140-B9C3-69795A4C8AF1}" dt="2025-04-15T14:34:43.058" v="157" actId="478"/>
          <ac:picMkLst>
            <pc:docMk/>
            <pc:sldMk cId="4279879379" sldId="284"/>
            <ac:picMk id="6" creationId="{4D51FCDB-E92C-9930-1613-1059295D0D96}"/>
          </ac:picMkLst>
        </pc:picChg>
        <pc:picChg chg="add mod">
          <ac:chgData name="James Hawkes" userId="17b5fa68-83d6-4c8d-8e60-cbe103802129" providerId="ADAL" clId="{859F86D2-9477-8140-B9C3-69795A4C8AF1}" dt="2025-04-15T14:35:55.499" v="262" actId="1076"/>
          <ac:picMkLst>
            <pc:docMk/>
            <pc:sldMk cId="4279879379" sldId="284"/>
            <ac:picMk id="7" creationId="{F20D1CFB-D0A7-48BB-8269-7B429718A740}"/>
          </ac:picMkLst>
        </pc:picChg>
      </pc:sldChg>
    </pc:docChg>
  </pc:docChgLst>
  <pc:docChgLst>
    <pc:chgData name="James Varndell" userId="a4bcc7c5-728d-471d-a0b1-10d958c90990" providerId="ADAL" clId="{3C583C17-D82F-DC43-906E-EC7B2B76C286}"/>
    <pc:docChg chg="undo redo custSel addSld delSld modSld sldOrd">
      <pc:chgData name="James Varndell" userId="a4bcc7c5-728d-471d-a0b1-10d958c90990" providerId="ADAL" clId="{3C583C17-D82F-DC43-906E-EC7B2B76C286}" dt="2025-04-16T11:46:48.701" v="308" actId="255"/>
      <pc:docMkLst>
        <pc:docMk/>
      </pc:docMkLst>
      <pc:sldChg chg="modSp mod ord modShow">
        <pc:chgData name="James Varndell" userId="a4bcc7c5-728d-471d-a0b1-10d958c90990" providerId="ADAL" clId="{3C583C17-D82F-DC43-906E-EC7B2B76C286}" dt="2025-04-15T16:08:53.492" v="154" actId="729"/>
        <pc:sldMkLst>
          <pc:docMk/>
          <pc:sldMk cId="3039143482" sldId="269"/>
        </pc:sldMkLst>
        <pc:picChg chg="mod">
          <ac:chgData name="James Varndell" userId="a4bcc7c5-728d-471d-a0b1-10d958c90990" providerId="ADAL" clId="{3C583C17-D82F-DC43-906E-EC7B2B76C286}" dt="2025-04-15T16:05:04.892" v="108" actId="1076"/>
          <ac:picMkLst>
            <pc:docMk/>
            <pc:sldMk cId="3039143482" sldId="269"/>
            <ac:picMk id="12" creationId="{E497F220-0191-B646-778D-4AB41D66658C}"/>
          </ac:picMkLst>
        </pc:picChg>
      </pc:sldChg>
      <pc:sldChg chg="mod modShow">
        <pc:chgData name="James Varndell" userId="a4bcc7c5-728d-471d-a0b1-10d958c90990" providerId="ADAL" clId="{3C583C17-D82F-DC43-906E-EC7B2B76C286}" dt="2025-04-15T16:10:34.196" v="171" actId="729"/>
        <pc:sldMkLst>
          <pc:docMk/>
          <pc:sldMk cId="3031421065" sldId="270"/>
        </pc:sldMkLst>
      </pc:sldChg>
      <pc:sldChg chg="modSp mod">
        <pc:chgData name="James Varndell" userId="a4bcc7c5-728d-471d-a0b1-10d958c90990" providerId="ADAL" clId="{3C583C17-D82F-DC43-906E-EC7B2B76C286}" dt="2025-04-16T11:46:48.701" v="308" actId="255"/>
        <pc:sldMkLst>
          <pc:docMk/>
          <pc:sldMk cId="99380425" sldId="273"/>
        </pc:sldMkLst>
        <pc:spChg chg="mod">
          <ac:chgData name="James Varndell" userId="a4bcc7c5-728d-471d-a0b1-10d958c90990" providerId="ADAL" clId="{3C583C17-D82F-DC43-906E-EC7B2B76C286}" dt="2025-04-16T11:46:48.701" v="308" actId="255"/>
          <ac:spMkLst>
            <pc:docMk/>
            <pc:sldMk cId="99380425" sldId="273"/>
            <ac:spMk id="10" creationId="{8D1CC4AC-FBFD-B656-7F96-139792DAEA64}"/>
          </ac:spMkLst>
        </pc:spChg>
      </pc:sldChg>
      <pc:sldChg chg="mod modShow">
        <pc:chgData name="James Varndell" userId="a4bcc7c5-728d-471d-a0b1-10d958c90990" providerId="ADAL" clId="{3C583C17-D82F-DC43-906E-EC7B2B76C286}" dt="2025-04-15T16:10:34.196" v="171" actId="729"/>
        <pc:sldMkLst>
          <pc:docMk/>
          <pc:sldMk cId="682750435" sldId="274"/>
        </pc:sldMkLst>
      </pc:sldChg>
      <pc:sldChg chg="modSp mod modShow">
        <pc:chgData name="James Varndell" userId="a4bcc7c5-728d-471d-a0b1-10d958c90990" providerId="ADAL" clId="{3C583C17-D82F-DC43-906E-EC7B2B76C286}" dt="2025-04-15T16:12:57.850" v="174" actId="729"/>
        <pc:sldMkLst>
          <pc:docMk/>
          <pc:sldMk cId="1150989153" sldId="275"/>
        </pc:sldMkLst>
        <pc:spChg chg="mod">
          <ac:chgData name="James Varndell" userId="a4bcc7c5-728d-471d-a0b1-10d958c90990" providerId="ADAL" clId="{3C583C17-D82F-DC43-906E-EC7B2B76C286}" dt="2025-04-15T16:07:14.345" v="146" actId="1076"/>
          <ac:spMkLst>
            <pc:docMk/>
            <pc:sldMk cId="1150989153" sldId="275"/>
            <ac:spMk id="2" creationId="{3E9ABDF2-5B46-E2F1-1E54-1B00799808F1}"/>
          </ac:spMkLst>
        </pc:spChg>
      </pc:sldChg>
      <pc:sldChg chg="mod modShow">
        <pc:chgData name="James Varndell" userId="a4bcc7c5-728d-471d-a0b1-10d958c90990" providerId="ADAL" clId="{3C583C17-D82F-DC43-906E-EC7B2B76C286}" dt="2025-04-15T16:10:34.196" v="171" actId="729"/>
        <pc:sldMkLst>
          <pc:docMk/>
          <pc:sldMk cId="1425785004" sldId="276"/>
        </pc:sldMkLst>
      </pc:sldChg>
      <pc:sldChg chg="modSp mod ord">
        <pc:chgData name="James Varndell" userId="a4bcc7c5-728d-471d-a0b1-10d958c90990" providerId="ADAL" clId="{3C583C17-D82F-DC43-906E-EC7B2B76C286}" dt="2025-04-15T16:06:15.590" v="120" actId="20577"/>
        <pc:sldMkLst>
          <pc:docMk/>
          <pc:sldMk cId="4169471069" sldId="277"/>
        </pc:sldMkLst>
        <pc:spChg chg="mod">
          <ac:chgData name="James Varndell" userId="a4bcc7c5-728d-471d-a0b1-10d958c90990" providerId="ADAL" clId="{3C583C17-D82F-DC43-906E-EC7B2B76C286}" dt="2025-04-15T16:06:15.590" v="120" actId="20577"/>
          <ac:spMkLst>
            <pc:docMk/>
            <pc:sldMk cId="4169471069" sldId="277"/>
            <ac:spMk id="2" creationId="{A6F70463-52B2-58A1-5C6D-4C2747FCAE05}"/>
          </ac:spMkLst>
        </pc:spChg>
        <pc:spChg chg="mod">
          <ac:chgData name="James Varndell" userId="a4bcc7c5-728d-471d-a0b1-10d958c90990" providerId="ADAL" clId="{3C583C17-D82F-DC43-906E-EC7B2B76C286}" dt="2025-04-15T16:02:41.926" v="97" actId="20577"/>
          <ac:spMkLst>
            <pc:docMk/>
            <pc:sldMk cId="4169471069" sldId="277"/>
            <ac:spMk id="8" creationId="{0D4768A1-0521-8499-B07C-A5F414329565}"/>
          </ac:spMkLst>
        </pc:spChg>
        <pc:spChg chg="mod">
          <ac:chgData name="James Varndell" userId="a4bcc7c5-728d-471d-a0b1-10d958c90990" providerId="ADAL" clId="{3C583C17-D82F-DC43-906E-EC7B2B76C286}" dt="2025-04-15T16:03:02.583" v="106" actId="20577"/>
          <ac:spMkLst>
            <pc:docMk/>
            <pc:sldMk cId="4169471069" sldId="277"/>
            <ac:spMk id="9" creationId="{221228C5-BA66-B21F-25B8-D1EC61FA92E1}"/>
          </ac:spMkLst>
        </pc:spChg>
        <pc:picChg chg="mod">
          <ac:chgData name="James Varndell" userId="a4bcc7c5-728d-471d-a0b1-10d958c90990" providerId="ADAL" clId="{3C583C17-D82F-DC43-906E-EC7B2B76C286}" dt="2025-04-15T16:02:48.709" v="102" actId="1036"/>
          <ac:picMkLst>
            <pc:docMk/>
            <pc:sldMk cId="4169471069" sldId="277"/>
            <ac:picMk id="7" creationId="{CB8A86DC-662B-8676-0DDE-87FF0368BF10}"/>
          </ac:picMkLst>
        </pc:picChg>
      </pc:sldChg>
      <pc:sldChg chg="addSp delSp modSp new mod">
        <pc:chgData name="James Varndell" userId="a4bcc7c5-728d-471d-a0b1-10d958c90990" providerId="ADAL" clId="{3C583C17-D82F-DC43-906E-EC7B2B76C286}" dt="2025-04-16T09:28:21.706" v="191" actId="207"/>
        <pc:sldMkLst>
          <pc:docMk/>
          <pc:sldMk cId="3848280220" sldId="285"/>
        </pc:sldMkLst>
        <pc:spChg chg="del">
          <ac:chgData name="James Varndell" userId="a4bcc7c5-728d-471d-a0b1-10d958c90990" providerId="ADAL" clId="{3C583C17-D82F-DC43-906E-EC7B2B76C286}" dt="2025-04-15T15:44:09.908" v="5" actId="478"/>
          <ac:spMkLst>
            <pc:docMk/>
            <pc:sldMk cId="3848280220" sldId="285"/>
            <ac:spMk id="2" creationId="{545BA416-BF88-F99C-C806-C3EF9986C8D4}"/>
          </ac:spMkLst>
        </pc:spChg>
        <pc:spChg chg="del">
          <ac:chgData name="James Varndell" userId="a4bcc7c5-728d-471d-a0b1-10d958c90990" providerId="ADAL" clId="{3C583C17-D82F-DC43-906E-EC7B2B76C286}" dt="2025-04-15T15:44:09.908" v="5" actId="478"/>
          <ac:spMkLst>
            <pc:docMk/>
            <pc:sldMk cId="3848280220" sldId="285"/>
            <ac:spMk id="3" creationId="{5FA32E15-5D5E-647A-F0C6-44FDD3C4625A}"/>
          </ac:spMkLst>
        </pc:spChg>
        <pc:spChg chg="add del">
          <ac:chgData name="James Varndell" userId="a4bcc7c5-728d-471d-a0b1-10d958c90990" providerId="ADAL" clId="{3C583C17-D82F-DC43-906E-EC7B2B76C286}" dt="2025-04-15T15:44:13.282" v="7" actId="478"/>
          <ac:spMkLst>
            <pc:docMk/>
            <pc:sldMk cId="3848280220" sldId="285"/>
            <ac:spMk id="7" creationId="{E7620B66-DBAA-50C8-8A92-4F10F0347F74}"/>
          </ac:spMkLst>
        </pc:spChg>
        <pc:spChg chg="add del mod">
          <ac:chgData name="James Varndell" userId="a4bcc7c5-728d-471d-a0b1-10d958c90990" providerId="ADAL" clId="{3C583C17-D82F-DC43-906E-EC7B2B76C286}" dt="2025-04-15T15:46:07.762" v="36" actId="478"/>
          <ac:spMkLst>
            <pc:docMk/>
            <pc:sldMk cId="3848280220" sldId="285"/>
            <ac:spMk id="9" creationId="{DFB6BBD9-0662-D370-E23B-479B642B1914}"/>
          </ac:spMkLst>
        </pc:spChg>
        <pc:spChg chg="add del mod">
          <ac:chgData name="James Varndell" userId="a4bcc7c5-728d-471d-a0b1-10d958c90990" providerId="ADAL" clId="{3C583C17-D82F-DC43-906E-EC7B2B76C286}" dt="2025-04-15T15:46:10.288" v="37" actId="478"/>
          <ac:spMkLst>
            <pc:docMk/>
            <pc:sldMk cId="3848280220" sldId="285"/>
            <ac:spMk id="11" creationId="{3441BF48-636C-7534-0409-530DF2BAAFFA}"/>
          </ac:spMkLst>
        </pc:spChg>
        <pc:spChg chg="add mod">
          <ac:chgData name="James Varndell" userId="a4bcc7c5-728d-471d-a0b1-10d958c90990" providerId="ADAL" clId="{3C583C17-D82F-DC43-906E-EC7B2B76C286}" dt="2025-04-16T09:28:21.706" v="191" actId="207"/>
          <ac:spMkLst>
            <pc:docMk/>
            <pc:sldMk cId="3848280220" sldId="285"/>
            <ac:spMk id="12" creationId="{7ACEDF2D-BFDF-F863-26D0-5959A4DF6ADC}"/>
          </ac:spMkLst>
        </pc:spChg>
        <pc:picChg chg="add mod">
          <ac:chgData name="James Varndell" userId="a4bcc7c5-728d-471d-a0b1-10d958c90990" providerId="ADAL" clId="{3C583C17-D82F-DC43-906E-EC7B2B76C286}" dt="2025-04-15T15:46:46.995" v="40" actId="1076"/>
          <ac:picMkLst>
            <pc:docMk/>
            <pc:sldMk cId="3848280220" sldId="285"/>
            <ac:picMk id="8" creationId="{946A362D-7B30-80F2-755C-BC65661F2DF4}"/>
          </ac:picMkLst>
        </pc:picChg>
      </pc:sldChg>
      <pc:sldChg chg="addSp delSp modSp new mod">
        <pc:chgData name="James Varndell" userId="a4bcc7c5-728d-471d-a0b1-10d958c90990" providerId="ADAL" clId="{3C583C17-D82F-DC43-906E-EC7B2B76C286}" dt="2025-04-15T16:06:31.607" v="142" actId="20577"/>
        <pc:sldMkLst>
          <pc:docMk/>
          <pc:sldMk cId="441057942" sldId="286"/>
        </pc:sldMkLst>
        <pc:spChg chg="del">
          <ac:chgData name="James Varndell" userId="a4bcc7c5-728d-471d-a0b1-10d958c90990" providerId="ADAL" clId="{3C583C17-D82F-DC43-906E-EC7B2B76C286}" dt="2025-04-15T16:05:09.280" v="109" actId="478"/>
          <ac:spMkLst>
            <pc:docMk/>
            <pc:sldMk cId="441057942" sldId="286"/>
            <ac:spMk id="2" creationId="{FFCD0FAE-B72E-4BE4-910A-C888379AD06C}"/>
          </ac:spMkLst>
        </pc:spChg>
        <pc:spChg chg="del">
          <ac:chgData name="James Varndell" userId="a4bcc7c5-728d-471d-a0b1-10d958c90990" providerId="ADAL" clId="{3C583C17-D82F-DC43-906E-EC7B2B76C286}" dt="2025-04-15T16:05:09.280" v="109" actId="478"/>
          <ac:spMkLst>
            <pc:docMk/>
            <pc:sldMk cId="441057942" sldId="286"/>
            <ac:spMk id="3" creationId="{F2A6CCA8-1393-F7FB-4BD5-5F0D560492AD}"/>
          </ac:spMkLst>
        </pc:spChg>
        <pc:spChg chg="add del mod">
          <ac:chgData name="James Varndell" userId="a4bcc7c5-728d-471d-a0b1-10d958c90990" providerId="ADAL" clId="{3C583C17-D82F-DC43-906E-EC7B2B76C286}" dt="2025-04-15T16:05:32.093" v="116" actId="478"/>
          <ac:spMkLst>
            <pc:docMk/>
            <pc:sldMk cId="441057942" sldId="286"/>
            <ac:spMk id="7" creationId="{60DD3C92-78C9-4D2C-7821-5685E20D26C8}"/>
          </ac:spMkLst>
        </pc:spChg>
        <pc:spChg chg="add mod">
          <ac:chgData name="James Varndell" userId="a4bcc7c5-728d-471d-a0b1-10d958c90990" providerId="ADAL" clId="{3C583C17-D82F-DC43-906E-EC7B2B76C286}" dt="2025-04-15T16:06:31.607" v="142" actId="20577"/>
          <ac:spMkLst>
            <pc:docMk/>
            <pc:sldMk cId="441057942" sldId="286"/>
            <ac:spMk id="8" creationId="{B6D3D70F-0D77-0739-E0BF-7B4E2B4E527F}"/>
          </ac:spMkLst>
        </pc:spChg>
        <pc:picChg chg="add mod modCrop">
          <ac:chgData name="James Varndell" userId="a4bcc7c5-728d-471d-a0b1-10d958c90990" providerId="ADAL" clId="{3C583C17-D82F-DC43-906E-EC7B2B76C286}" dt="2025-04-15T16:06:21.062" v="122" actId="1076"/>
          <ac:picMkLst>
            <pc:docMk/>
            <pc:sldMk cId="441057942" sldId="286"/>
            <ac:picMk id="6" creationId="{F72858E4-CF8B-BD39-57F5-D998148DFA95}"/>
          </ac:picMkLst>
        </pc:picChg>
      </pc:sldChg>
      <pc:sldChg chg="addSp delSp modSp add del mod">
        <pc:chgData name="James Varndell" userId="a4bcc7c5-728d-471d-a0b1-10d958c90990" providerId="ADAL" clId="{3C583C17-D82F-DC43-906E-EC7B2B76C286}" dt="2025-04-15T16:09:01.989" v="156" actId="2696"/>
        <pc:sldMkLst>
          <pc:docMk/>
          <pc:sldMk cId="474696487" sldId="287"/>
        </pc:sldMkLst>
        <pc:picChg chg="add mod">
          <ac:chgData name="James Varndell" userId="a4bcc7c5-728d-471d-a0b1-10d958c90990" providerId="ADAL" clId="{3C583C17-D82F-DC43-906E-EC7B2B76C286}" dt="2025-04-15T16:08:32.617" v="152" actId="1076"/>
          <ac:picMkLst>
            <pc:docMk/>
            <pc:sldMk cId="474696487" sldId="287"/>
            <ac:picMk id="2" creationId="{C9F39B33-DC34-E7E1-75B8-7965C3BA9A08}"/>
          </ac:picMkLst>
        </pc:picChg>
        <pc:picChg chg="del">
          <ac:chgData name="James Varndell" userId="a4bcc7c5-728d-471d-a0b1-10d958c90990" providerId="ADAL" clId="{3C583C17-D82F-DC43-906E-EC7B2B76C286}" dt="2025-04-15T16:08:03.532" v="148" actId="478"/>
          <ac:picMkLst>
            <pc:docMk/>
            <pc:sldMk cId="474696487" sldId="287"/>
            <ac:picMk id="8" creationId="{3DFEB44D-93EA-57C1-7F1F-5C0D2781699D}"/>
          </ac:picMkLst>
        </pc:picChg>
      </pc:sldChg>
      <pc:sldChg chg="delSp modSp add mod ord modShow">
        <pc:chgData name="James Varndell" userId="a4bcc7c5-728d-471d-a0b1-10d958c90990" providerId="ADAL" clId="{3C583C17-D82F-DC43-906E-EC7B2B76C286}" dt="2025-04-15T16:20:40.850" v="179" actId="20577"/>
        <pc:sldMkLst>
          <pc:docMk/>
          <pc:sldMk cId="1397283577" sldId="288"/>
        </pc:sldMkLst>
        <pc:spChg chg="mod">
          <ac:chgData name="James Varndell" userId="a4bcc7c5-728d-471d-a0b1-10d958c90990" providerId="ADAL" clId="{3C583C17-D82F-DC43-906E-EC7B2B76C286}" dt="2025-04-15T16:20:40.850" v="179" actId="20577"/>
          <ac:spMkLst>
            <pc:docMk/>
            <pc:sldMk cId="1397283577" sldId="288"/>
            <ac:spMk id="27" creationId="{731D58E3-9416-5F71-7E22-FE74088A55F6}"/>
          </ac:spMkLst>
        </pc:spChg>
        <pc:spChg chg="del">
          <ac:chgData name="James Varndell" userId="a4bcc7c5-728d-471d-a0b1-10d958c90990" providerId="ADAL" clId="{3C583C17-D82F-DC43-906E-EC7B2B76C286}" dt="2025-04-15T16:13:41.227" v="178" actId="478"/>
          <ac:spMkLst>
            <pc:docMk/>
            <pc:sldMk cId="1397283577" sldId="288"/>
            <ac:spMk id="28" creationId="{A6AC1FA9-B6AB-4CD4-1920-DB2E72C8E8F6}"/>
          </ac:spMkLst>
        </pc:spChg>
        <pc:spChg chg="del">
          <ac:chgData name="James Varndell" userId="a4bcc7c5-728d-471d-a0b1-10d958c90990" providerId="ADAL" clId="{3C583C17-D82F-DC43-906E-EC7B2B76C286}" dt="2025-04-15T16:09:21.262" v="165" actId="478"/>
          <ac:spMkLst>
            <pc:docMk/>
            <pc:sldMk cId="1397283577" sldId="288"/>
            <ac:spMk id="37" creationId="{963907FD-F576-2224-D526-903A8E9B4E2B}"/>
          </ac:spMkLst>
        </pc:spChg>
        <pc:picChg chg="mod">
          <ac:chgData name="James Varndell" userId="a4bcc7c5-728d-471d-a0b1-10d958c90990" providerId="ADAL" clId="{3C583C17-D82F-DC43-906E-EC7B2B76C286}" dt="2025-04-15T16:09:34.761" v="168" actId="1582"/>
          <ac:picMkLst>
            <pc:docMk/>
            <pc:sldMk cId="1397283577" sldId="288"/>
            <ac:picMk id="3" creationId="{9AEE4B0B-8E76-CB05-B840-AB93F3DFD4A9}"/>
          </ac:picMkLst>
        </pc:picChg>
        <pc:picChg chg="mod">
          <ac:chgData name="James Varndell" userId="a4bcc7c5-728d-471d-a0b1-10d958c90990" providerId="ADAL" clId="{3C583C17-D82F-DC43-906E-EC7B2B76C286}" dt="2025-04-15T16:13:07.576" v="176" actId="1076"/>
          <ac:picMkLst>
            <pc:docMk/>
            <pc:sldMk cId="1397283577" sldId="288"/>
            <ac:picMk id="11" creationId="{B2BDB6D9-798C-807E-3D68-C76533E62D89}"/>
          </ac:picMkLst>
        </pc:picChg>
        <pc:picChg chg="del">
          <ac:chgData name="James Varndell" userId="a4bcc7c5-728d-471d-a0b1-10d958c90990" providerId="ADAL" clId="{3C583C17-D82F-DC43-906E-EC7B2B76C286}" dt="2025-04-15T16:09:11.770" v="158" actId="478"/>
          <ac:picMkLst>
            <pc:docMk/>
            <pc:sldMk cId="1397283577" sldId="288"/>
            <ac:picMk id="18" creationId="{F7D2243D-9375-C3CD-8F55-FF03F9500B57}"/>
          </ac:picMkLst>
        </pc:picChg>
        <pc:picChg chg="del">
          <ac:chgData name="James Varndell" userId="a4bcc7c5-728d-471d-a0b1-10d958c90990" providerId="ADAL" clId="{3C583C17-D82F-DC43-906E-EC7B2B76C286}" dt="2025-04-15T16:13:38.032" v="177" actId="478"/>
          <ac:picMkLst>
            <pc:docMk/>
            <pc:sldMk cId="1397283577" sldId="288"/>
            <ac:picMk id="23" creationId="{EC772770-A54A-DB50-1F8E-D8A32C981195}"/>
          </ac:picMkLst>
        </pc:picChg>
        <pc:picChg chg="del">
          <ac:chgData name="James Varndell" userId="a4bcc7c5-728d-471d-a0b1-10d958c90990" providerId="ADAL" clId="{3C583C17-D82F-DC43-906E-EC7B2B76C286}" dt="2025-04-15T16:13:38.032" v="177" actId="478"/>
          <ac:picMkLst>
            <pc:docMk/>
            <pc:sldMk cId="1397283577" sldId="288"/>
            <ac:picMk id="24" creationId="{6C979C78-A2CC-FFEA-4293-713037909C7C}"/>
          </ac:picMkLst>
        </pc:picChg>
        <pc:picChg chg="del">
          <ac:chgData name="James Varndell" userId="a4bcc7c5-728d-471d-a0b1-10d958c90990" providerId="ADAL" clId="{3C583C17-D82F-DC43-906E-EC7B2B76C286}" dt="2025-04-15T16:13:38.032" v="177" actId="478"/>
          <ac:picMkLst>
            <pc:docMk/>
            <pc:sldMk cId="1397283577" sldId="288"/>
            <ac:picMk id="25" creationId="{219693FD-9A57-5824-AEBC-D9131B599167}"/>
          </ac:picMkLst>
        </pc:picChg>
        <pc:picChg chg="del">
          <ac:chgData name="James Varndell" userId="a4bcc7c5-728d-471d-a0b1-10d958c90990" providerId="ADAL" clId="{3C583C17-D82F-DC43-906E-EC7B2B76C286}" dt="2025-04-15T16:13:38.032" v="177" actId="478"/>
          <ac:picMkLst>
            <pc:docMk/>
            <pc:sldMk cId="1397283577" sldId="288"/>
            <ac:picMk id="26" creationId="{9F4AED10-AFDD-1B8E-095A-8AFD03912887}"/>
          </ac:picMkLst>
        </pc:picChg>
        <pc:picChg chg="del">
          <ac:chgData name="James Varndell" userId="a4bcc7c5-728d-471d-a0b1-10d958c90990" providerId="ADAL" clId="{3C583C17-D82F-DC43-906E-EC7B2B76C286}" dt="2025-04-15T16:09:12.633" v="159" actId="478"/>
          <ac:picMkLst>
            <pc:docMk/>
            <pc:sldMk cId="1397283577" sldId="288"/>
            <ac:picMk id="32" creationId="{9B895312-8734-BD4E-3C9C-E563DCC187B6}"/>
          </ac:picMkLst>
        </pc:picChg>
        <pc:picChg chg="del">
          <ac:chgData name="James Varndell" userId="a4bcc7c5-728d-471d-a0b1-10d958c90990" providerId="ADAL" clId="{3C583C17-D82F-DC43-906E-EC7B2B76C286}" dt="2025-04-15T16:09:13.532" v="160" actId="478"/>
          <ac:picMkLst>
            <pc:docMk/>
            <pc:sldMk cId="1397283577" sldId="288"/>
            <ac:picMk id="33" creationId="{2F2B4F47-8725-51A4-240D-D1ADF1DE51C6}"/>
          </ac:picMkLst>
        </pc:picChg>
        <pc:picChg chg="del">
          <ac:chgData name="James Varndell" userId="a4bcc7c5-728d-471d-a0b1-10d958c90990" providerId="ADAL" clId="{3C583C17-D82F-DC43-906E-EC7B2B76C286}" dt="2025-04-15T16:09:14.252" v="161" actId="478"/>
          <ac:picMkLst>
            <pc:docMk/>
            <pc:sldMk cId="1397283577" sldId="288"/>
            <ac:picMk id="34" creationId="{546CC8CD-A322-19FC-F2AB-CBF58838DEEC}"/>
          </ac:picMkLst>
        </pc:picChg>
        <pc:picChg chg="del">
          <ac:chgData name="James Varndell" userId="a4bcc7c5-728d-471d-a0b1-10d958c90990" providerId="ADAL" clId="{3C583C17-D82F-DC43-906E-EC7B2B76C286}" dt="2025-04-15T16:09:15.782" v="163" actId="478"/>
          <ac:picMkLst>
            <pc:docMk/>
            <pc:sldMk cId="1397283577" sldId="288"/>
            <ac:picMk id="35" creationId="{45BDB914-99AB-2865-51AA-B22B90FCDCDF}"/>
          </ac:picMkLst>
        </pc:picChg>
        <pc:picChg chg="del">
          <ac:chgData name="James Varndell" userId="a4bcc7c5-728d-471d-a0b1-10d958c90990" providerId="ADAL" clId="{3C583C17-D82F-DC43-906E-EC7B2B76C286}" dt="2025-04-15T16:09:16.671" v="164" actId="478"/>
          <ac:picMkLst>
            <pc:docMk/>
            <pc:sldMk cId="1397283577" sldId="288"/>
            <ac:picMk id="36" creationId="{887743B4-FC5A-6E12-6B80-CC828A9A98FE}"/>
          </ac:picMkLst>
        </pc:picChg>
        <pc:picChg chg="del">
          <ac:chgData name="James Varndell" userId="a4bcc7c5-728d-471d-a0b1-10d958c90990" providerId="ADAL" clId="{3C583C17-D82F-DC43-906E-EC7B2B76C286}" dt="2025-04-15T16:09:14.988" v="162" actId="478"/>
          <ac:picMkLst>
            <pc:docMk/>
            <pc:sldMk cId="1397283577" sldId="288"/>
            <ac:picMk id="38" creationId="{DB6390E1-1349-D99C-6B73-5FA3B367743A}"/>
          </ac:picMkLst>
        </pc:picChg>
      </pc:sldChg>
      <pc:sldChg chg="add ord">
        <pc:chgData name="James Varndell" userId="a4bcc7c5-728d-471d-a0b1-10d958c90990" providerId="ADAL" clId="{3C583C17-D82F-DC43-906E-EC7B2B76C286}" dt="2025-04-15T16:10:03.436" v="170" actId="20578"/>
        <pc:sldMkLst>
          <pc:docMk/>
          <pc:sldMk cId="4161011789" sldId="289"/>
        </pc:sldMkLst>
      </pc:sldChg>
      <pc:sldChg chg="addSp delSp modSp add mod">
        <pc:chgData name="James Varndell" userId="a4bcc7c5-728d-471d-a0b1-10d958c90990" providerId="ADAL" clId="{3C583C17-D82F-DC43-906E-EC7B2B76C286}" dt="2025-04-16T09:29:11.581" v="199" actId="1076"/>
        <pc:sldMkLst>
          <pc:docMk/>
          <pc:sldMk cId="3976168333" sldId="290"/>
        </pc:sldMkLst>
        <pc:spChg chg="mod">
          <ac:chgData name="James Varndell" userId="a4bcc7c5-728d-471d-a0b1-10d958c90990" providerId="ADAL" clId="{3C583C17-D82F-DC43-906E-EC7B2B76C286}" dt="2025-04-16T09:29:11.581" v="199" actId="1076"/>
          <ac:spMkLst>
            <pc:docMk/>
            <pc:sldMk cId="3976168333" sldId="290"/>
            <ac:spMk id="12" creationId="{89DAE73C-7B70-1B8E-2120-5580E0F7BDEE}"/>
          </ac:spMkLst>
        </pc:spChg>
        <pc:picChg chg="add mod">
          <ac:chgData name="James Varndell" userId="a4bcc7c5-728d-471d-a0b1-10d958c90990" providerId="ADAL" clId="{3C583C17-D82F-DC43-906E-EC7B2B76C286}" dt="2025-04-16T09:29:04.777" v="197" actId="1076"/>
          <ac:picMkLst>
            <pc:docMk/>
            <pc:sldMk cId="3976168333" sldId="290"/>
            <ac:picMk id="2" creationId="{D1C0D79C-0148-376C-A002-BC60B7B2AB62}"/>
          </ac:picMkLst>
        </pc:picChg>
        <pc:picChg chg="del">
          <ac:chgData name="James Varndell" userId="a4bcc7c5-728d-471d-a0b1-10d958c90990" providerId="ADAL" clId="{3C583C17-D82F-DC43-906E-EC7B2B76C286}" dt="2025-04-16T09:28:56.273" v="193" actId="478"/>
          <ac:picMkLst>
            <pc:docMk/>
            <pc:sldMk cId="3976168333" sldId="290"/>
            <ac:picMk id="8" creationId="{BC499244-C726-677B-A810-13B9CF04E909}"/>
          </ac:picMkLst>
        </pc:picChg>
      </pc:sldChg>
      <pc:sldChg chg="addSp delSp modSp add mod">
        <pc:chgData name="James Varndell" userId="a4bcc7c5-728d-471d-a0b1-10d958c90990" providerId="ADAL" clId="{3C583C17-D82F-DC43-906E-EC7B2B76C286}" dt="2025-04-16T09:41:09.089" v="303" actId="20577"/>
        <pc:sldMkLst>
          <pc:docMk/>
          <pc:sldMk cId="228180233" sldId="291"/>
        </pc:sldMkLst>
        <pc:spChg chg="mod">
          <ac:chgData name="James Varndell" userId="a4bcc7c5-728d-471d-a0b1-10d958c90990" providerId="ADAL" clId="{3C583C17-D82F-DC43-906E-EC7B2B76C286}" dt="2025-04-16T09:40:53.280" v="277" actId="1035"/>
          <ac:spMkLst>
            <pc:docMk/>
            <pc:sldMk cId="228180233" sldId="291"/>
            <ac:spMk id="4" creationId="{9FC8BD1E-CEDC-ACE6-09A6-B00CA0B9DB72}"/>
          </ac:spMkLst>
        </pc:spChg>
        <pc:spChg chg="mod">
          <ac:chgData name="James Varndell" userId="a4bcc7c5-728d-471d-a0b1-10d958c90990" providerId="ADAL" clId="{3C583C17-D82F-DC43-906E-EC7B2B76C286}" dt="2025-04-16T09:40:53.280" v="277" actId="1035"/>
          <ac:spMkLst>
            <pc:docMk/>
            <pc:sldMk cId="228180233" sldId="291"/>
            <ac:spMk id="5" creationId="{498B9981-D000-4736-6DF8-BB6DFAF0253E}"/>
          </ac:spMkLst>
        </pc:spChg>
        <pc:spChg chg="mod">
          <ac:chgData name="James Varndell" userId="a4bcc7c5-728d-471d-a0b1-10d958c90990" providerId="ADAL" clId="{3C583C17-D82F-DC43-906E-EC7B2B76C286}" dt="2025-04-16T09:41:09.089" v="303" actId="20577"/>
          <ac:spMkLst>
            <pc:docMk/>
            <pc:sldMk cId="228180233" sldId="291"/>
            <ac:spMk id="8" creationId="{21EC498D-5BFE-2136-DE43-23188E8E1A32}"/>
          </ac:spMkLst>
        </pc:spChg>
        <pc:picChg chg="add del mod">
          <ac:chgData name="James Varndell" userId="a4bcc7c5-728d-471d-a0b1-10d958c90990" providerId="ADAL" clId="{3C583C17-D82F-DC43-906E-EC7B2B76C286}" dt="2025-04-16T09:36:33.917" v="209" actId="478"/>
          <ac:picMkLst>
            <pc:docMk/>
            <pc:sldMk cId="228180233" sldId="291"/>
            <ac:picMk id="2" creationId="{F5182330-9D81-304F-4F1A-A04E272CF2BC}"/>
          </ac:picMkLst>
        </pc:picChg>
        <pc:picChg chg="add mod">
          <ac:chgData name="James Varndell" userId="a4bcc7c5-728d-471d-a0b1-10d958c90990" providerId="ADAL" clId="{3C583C17-D82F-DC43-906E-EC7B2B76C286}" dt="2025-04-16T09:41:02.066" v="286" actId="1035"/>
          <ac:picMkLst>
            <pc:docMk/>
            <pc:sldMk cId="228180233" sldId="291"/>
            <ac:picMk id="3" creationId="{6F59A38B-0456-C99D-81B8-9145A5F24FFF}"/>
          </ac:picMkLst>
        </pc:picChg>
        <pc:picChg chg="del">
          <ac:chgData name="James Varndell" userId="a4bcc7c5-728d-471d-a0b1-10d958c90990" providerId="ADAL" clId="{3C583C17-D82F-DC43-906E-EC7B2B76C286}" dt="2025-04-16T09:35:58.984" v="201" actId="478"/>
          <ac:picMkLst>
            <pc:docMk/>
            <pc:sldMk cId="228180233" sldId="291"/>
            <ac:picMk id="6" creationId="{A4FCAD15-024F-2FCE-F242-93AF1D70F4C9}"/>
          </ac:picMkLst>
        </pc:picChg>
        <pc:picChg chg="add mod">
          <ac:chgData name="James Varndell" userId="a4bcc7c5-728d-471d-a0b1-10d958c90990" providerId="ADAL" clId="{3C583C17-D82F-DC43-906E-EC7B2B76C286}" dt="2025-04-16T09:41:02.066" v="286" actId="1035"/>
          <ac:picMkLst>
            <pc:docMk/>
            <pc:sldMk cId="228180233" sldId="291"/>
            <ac:picMk id="7" creationId="{C96D9F08-DEC1-EB5B-C648-429EB03108A4}"/>
          </ac:picMkLst>
        </pc:picChg>
        <pc:picChg chg="add mod">
          <ac:chgData name="James Varndell" userId="a4bcc7c5-728d-471d-a0b1-10d958c90990" providerId="ADAL" clId="{3C583C17-D82F-DC43-906E-EC7B2B76C286}" dt="2025-04-16T09:41:02.066" v="286" actId="1035"/>
          <ac:picMkLst>
            <pc:docMk/>
            <pc:sldMk cId="228180233" sldId="291"/>
            <ac:picMk id="9" creationId="{20D2CFFB-3ECC-329B-37B3-5DB9DA277B78}"/>
          </ac:picMkLst>
        </pc:picChg>
        <pc:picChg chg="add mod">
          <ac:chgData name="James Varndell" userId="a4bcc7c5-728d-471d-a0b1-10d958c90990" providerId="ADAL" clId="{3C583C17-D82F-DC43-906E-EC7B2B76C286}" dt="2025-04-16T09:41:02.066" v="286" actId="1035"/>
          <ac:picMkLst>
            <pc:docMk/>
            <pc:sldMk cId="228180233" sldId="291"/>
            <ac:picMk id="10" creationId="{BB2CEE02-E2AC-3AF4-9F82-C39652192125}"/>
          </ac:picMkLst>
        </pc:picChg>
        <pc:picChg chg="add mod">
          <ac:chgData name="James Varndell" userId="a4bcc7c5-728d-471d-a0b1-10d958c90990" providerId="ADAL" clId="{3C583C17-D82F-DC43-906E-EC7B2B76C286}" dt="2025-04-16T09:41:02.066" v="286" actId="1035"/>
          <ac:picMkLst>
            <pc:docMk/>
            <pc:sldMk cId="228180233" sldId="291"/>
            <ac:picMk id="11" creationId="{2D883A47-37C3-887A-4C05-8DDC4B8ACC77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4/16/2025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19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4/16/2025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670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37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6534" y="5984875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April 16, 2025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err="1"/>
              <a:t>email@ddress</a:t>
            </a:r>
            <a:endParaRPr lang="en-GB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0" y="5984875"/>
            <a:ext cx="2135591" cy="3669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59999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Top level text goes in here </a:t>
            </a:r>
          </a:p>
          <a:p>
            <a:pPr lvl="1"/>
            <a:r>
              <a:rPr lang="en-GB"/>
              <a:t>Second level text goes in here</a:t>
            </a:r>
          </a:p>
          <a:p>
            <a:pPr lvl="2"/>
            <a:r>
              <a:rPr lang="en-GB"/>
              <a:t>Third level text goes in here</a:t>
            </a:r>
          </a:p>
          <a:p>
            <a:pPr lvl="3"/>
            <a:r>
              <a:rPr lang="en-GB"/>
              <a:t>Fourth level text goes in here</a:t>
            </a:r>
          </a:p>
          <a:p>
            <a:pPr lvl="4"/>
            <a:r>
              <a:rPr lang="en-GB"/>
              <a:t>Fifth level text goes in here</a:t>
            </a:r>
            <a:endParaRPr lang="en-US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50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000" y="360000"/>
            <a:ext cx="570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000" y="936000"/>
            <a:ext cx="570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Top level text goes in here </a:t>
            </a:r>
          </a:p>
          <a:p>
            <a:pPr lvl="1"/>
            <a:r>
              <a:rPr lang="en-GB"/>
              <a:t>Second level text goes in here</a:t>
            </a:r>
          </a:p>
          <a:p>
            <a:pPr lvl="2"/>
            <a:r>
              <a:rPr lang="en-GB"/>
              <a:t>Third level text goes in here</a:t>
            </a:r>
          </a:p>
          <a:p>
            <a:pPr lvl="3"/>
            <a:r>
              <a:rPr lang="en-GB"/>
              <a:t>Fourth level text goes in here</a:t>
            </a:r>
          </a:p>
          <a:p>
            <a:pPr lvl="4"/>
            <a:r>
              <a:rPr lang="en-GB"/>
              <a:t>Fifth level text goes in here</a:t>
            </a:r>
            <a:endParaRPr lang="en-US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582373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Top level text goes in here </a:t>
            </a:r>
          </a:p>
          <a:p>
            <a:pPr lvl="1"/>
            <a:r>
              <a:rPr lang="en-GB"/>
              <a:t>Second level text goes in here</a:t>
            </a:r>
          </a:p>
          <a:p>
            <a:pPr lvl="2"/>
            <a:r>
              <a:rPr lang="en-GB"/>
              <a:t>Third level text goes in here</a:t>
            </a:r>
          </a:p>
          <a:p>
            <a:pPr lvl="3"/>
            <a:r>
              <a:rPr lang="en-GB"/>
              <a:t>Fourth level text goes in here</a:t>
            </a:r>
          </a:p>
          <a:p>
            <a:pPr lvl="4"/>
            <a:r>
              <a:rPr lang="en-GB"/>
              <a:t>Fifth level text goes in here</a:t>
            </a:r>
            <a:endParaRPr lang="en-US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Relationship Id="rId9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tiff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30.png"/><Relationship Id="rId12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27.tiff"/><Relationship Id="rId5" Type="http://schemas.openxmlformats.org/officeDocument/2006/relationships/image" Target="../media/image26.png"/><Relationship Id="rId10" Type="http://schemas.openxmlformats.org/officeDocument/2006/relationships/image" Target="../media/image33.png"/><Relationship Id="rId4" Type="http://schemas.openxmlformats.org/officeDocument/2006/relationships/image" Target="../media/image25.png"/><Relationship Id="rId9" Type="http://schemas.openxmlformats.org/officeDocument/2006/relationships/image" Target="../media/image32.png"/><Relationship Id="rId14" Type="http://schemas.openxmlformats.org/officeDocument/2006/relationships/image" Target="../media/image35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svg"/><Relationship Id="rId13" Type="http://schemas.openxmlformats.org/officeDocument/2006/relationships/image" Target="../media/image62.png"/><Relationship Id="rId18" Type="http://schemas.openxmlformats.org/officeDocument/2006/relationships/image" Target="../media/image33.png"/><Relationship Id="rId3" Type="http://schemas.openxmlformats.org/officeDocument/2006/relationships/image" Target="../media/image52.png"/><Relationship Id="rId21" Type="http://schemas.openxmlformats.org/officeDocument/2006/relationships/image" Target="../media/image64.png"/><Relationship Id="rId7" Type="http://schemas.openxmlformats.org/officeDocument/2006/relationships/image" Target="../media/image56.png"/><Relationship Id="rId12" Type="http://schemas.openxmlformats.org/officeDocument/2006/relationships/image" Target="../media/image61.svg"/><Relationship Id="rId17" Type="http://schemas.openxmlformats.org/officeDocument/2006/relationships/image" Target="../media/image32.png"/><Relationship Id="rId2" Type="http://schemas.openxmlformats.org/officeDocument/2006/relationships/image" Target="../media/image51.png"/><Relationship Id="rId16" Type="http://schemas.openxmlformats.org/officeDocument/2006/relationships/image" Target="../media/image31.png"/><Relationship Id="rId20" Type="http://schemas.openxmlformats.org/officeDocument/2006/relationships/image" Target="../media/image2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sv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5" Type="http://schemas.openxmlformats.org/officeDocument/2006/relationships/image" Target="../media/image30.png"/><Relationship Id="rId10" Type="http://schemas.openxmlformats.org/officeDocument/2006/relationships/image" Target="../media/image59.svg"/><Relationship Id="rId19" Type="http://schemas.openxmlformats.org/officeDocument/2006/relationships/image" Target="../media/image29.png"/><Relationship Id="rId4" Type="http://schemas.openxmlformats.org/officeDocument/2006/relationships/image" Target="../media/image53.svg"/><Relationship Id="rId9" Type="http://schemas.openxmlformats.org/officeDocument/2006/relationships/image" Target="../media/image58.png"/><Relationship Id="rId14" Type="http://schemas.openxmlformats.org/officeDocument/2006/relationships/image" Target="../media/image63.svg"/><Relationship Id="rId22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svg"/><Relationship Id="rId3" Type="http://schemas.openxmlformats.org/officeDocument/2006/relationships/image" Target="../media/image66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svg"/><Relationship Id="rId5" Type="http://schemas.openxmlformats.org/officeDocument/2006/relationships/image" Target="../media/image68.png"/><Relationship Id="rId10" Type="http://schemas.openxmlformats.org/officeDocument/2006/relationships/image" Target="../media/image59.svg"/><Relationship Id="rId4" Type="http://schemas.openxmlformats.org/officeDocument/2006/relationships/image" Target="../media/image67.svg"/><Relationship Id="rId9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8.png"/><Relationship Id="rId7" Type="http://schemas.openxmlformats.org/officeDocument/2006/relationships/image" Target="../media/image73.sv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72.png"/><Relationship Id="rId11" Type="http://schemas.openxmlformats.org/officeDocument/2006/relationships/image" Target="../media/image77.svg"/><Relationship Id="rId5" Type="http://schemas.openxmlformats.org/officeDocument/2006/relationships/image" Target="../media/image71.svg"/><Relationship Id="rId10" Type="http://schemas.openxmlformats.org/officeDocument/2006/relationships/image" Target="../media/image76.png"/><Relationship Id="rId4" Type="http://schemas.openxmlformats.org/officeDocument/2006/relationships/image" Target="../media/image70.png"/><Relationship Id="rId9" Type="http://schemas.openxmlformats.org/officeDocument/2006/relationships/image" Target="../media/image75.sv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svg"/><Relationship Id="rId13" Type="http://schemas.openxmlformats.org/officeDocument/2006/relationships/image" Target="../media/image80.png"/><Relationship Id="rId3" Type="http://schemas.openxmlformats.org/officeDocument/2006/relationships/image" Target="../media/image66.png"/><Relationship Id="rId7" Type="http://schemas.openxmlformats.org/officeDocument/2006/relationships/image" Target="../media/image72.png"/><Relationship Id="rId12" Type="http://schemas.openxmlformats.org/officeDocument/2006/relationships/image" Target="../media/image79.svg"/><Relationship Id="rId2" Type="http://schemas.openxmlformats.org/officeDocument/2006/relationships/image" Target="../media/image8.png"/><Relationship Id="rId16" Type="http://schemas.openxmlformats.org/officeDocument/2006/relationships/image" Target="../media/image83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svg"/><Relationship Id="rId11" Type="http://schemas.openxmlformats.org/officeDocument/2006/relationships/image" Target="../media/image78.png"/><Relationship Id="rId5" Type="http://schemas.openxmlformats.org/officeDocument/2006/relationships/image" Target="../media/image74.png"/><Relationship Id="rId15" Type="http://schemas.openxmlformats.org/officeDocument/2006/relationships/image" Target="../media/image82.png"/><Relationship Id="rId10" Type="http://schemas.openxmlformats.org/officeDocument/2006/relationships/image" Target="../media/image71.svg"/><Relationship Id="rId4" Type="http://schemas.openxmlformats.org/officeDocument/2006/relationships/image" Target="../media/image67.svg"/><Relationship Id="rId9" Type="http://schemas.openxmlformats.org/officeDocument/2006/relationships/image" Target="../media/image70.png"/><Relationship Id="rId14" Type="http://schemas.openxmlformats.org/officeDocument/2006/relationships/image" Target="../media/image81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66648" y="1659397"/>
            <a:ext cx="10689021" cy="512961"/>
          </a:xfrm>
        </p:spPr>
        <p:txBody>
          <a:bodyPr/>
          <a:lstStyle/>
          <a:p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STAC at ECMWF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1166648" y="2392224"/>
            <a:ext cx="9223056" cy="923330"/>
          </a:xfrm>
        </p:spPr>
        <p:txBody>
          <a:bodyPr/>
          <a:lstStyle/>
          <a:p>
            <a:r>
              <a:rPr lang="en-US" b="1">
                <a:latin typeface="Roboto" panose="02000000000000000000" pitchFamily="2" charset="0"/>
                <a:ea typeface="Roboto" panose="02000000000000000000" pitchFamily="2" charset="0"/>
              </a:rPr>
              <a:t>James Hawkes, James </a:t>
            </a:r>
            <a:r>
              <a:rPr lang="en-US" b="1" err="1">
                <a:latin typeface="Roboto" panose="02000000000000000000" pitchFamily="2" charset="0"/>
                <a:ea typeface="Roboto" panose="02000000000000000000" pitchFamily="2" charset="0"/>
              </a:rPr>
              <a:t>Varndell</a:t>
            </a:r>
            <a:endParaRPr lang="en-US" b="1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Thomas Hodson, Mathilde </a:t>
            </a:r>
            <a:r>
              <a:rPr lang="en-US" err="1">
                <a:latin typeface="Roboto" panose="02000000000000000000" pitchFamily="2" charset="0"/>
                <a:ea typeface="Roboto" panose="02000000000000000000" pitchFamily="2" charset="0"/>
              </a:rPr>
              <a:t>Leuridan</a:t>
            </a:r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, Marcus </a:t>
            </a:r>
            <a:r>
              <a:rPr lang="en-US" err="1">
                <a:latin typeface="Roboto" panose="02000000000000000000" pitchFamily="2" charset="0"/>
                <a:ea typeface="Roboto" panose="02000000000000000000" pitchFamily="2" charset="0"/>
              </a:rPr>
              <a:t>Zanacchi</a:t>
            </a:r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, Angel Lopez </a:t>
            </a:r>
            <a:r>
              <a:rPr lang="en-US" err="1">
                <a:latin typeface="Roboto" panose="02000000000000000000" pitchFamily="2" charset="0"/>
                <a:ea typeface="Roboto" panose="02000000000000000000" pitchFamily="2" charset="0"/>
              </a:rPr>
              <a:t>Alos</a:t>
            </a:r>
            <a:endParaRPr lang="en-US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1166648" y="3433443"/>
            <a:ext cx="7869600" cy="218008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James.Hawkes@ecmwf.int, James.Varndell@ecmwf.int</a:t>
            </a:r>
          </a:p>
        </p:txBody>
      </p:sp>
    </p:spTree>
    <p:extLst>
      <p:ext uri="{BB962C8B-B14F-4D97-AF65-F5344CB8AC3E}">
        <p14:creationId xmlns:p14="http://schemas.microsoft.com/office/powerpoint/2010/main" val="1613792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62C7B5-C7ED-31FD-17E0-302E3EB364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65C261-FB91-4058-F419-570ACAB61C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2858E4-CF8B-BD39-57F5-D998148DFA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117"/>
          <a:stretch/>
        </p:blipFill>
        <p:spPr>
          <a:xfrm>
            <a:off x="460252" y="1276569"/>
            <a:ext cx="11078021" cy="446728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6D3D70F-0D77-0739-E0BF-7B4E2B4E5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0" y="319088"/>
            <a:ext cx="7869600" cy="369332"/>
          </a:xfrm>
        </p:spPr>
        <p:txBody>
          <a:bodyPr/>
          <a:lstStyle/>
          <a:p>
            <a:pPr algn="ctr"/>
            <a:r>
              <a:rPr lang="en-US"/>
              <a:t>Data Stores Design</a:t>
            </a:r>
          </a:p>
        </p:txBody>
      </p:sp>
    </p:spTree>
    <p:extLst>
      <p:ext uri="{BB962C8B-B14F-4D97-AF65-F5344CB8AC3E}">
        <p14:creationId xmlns:p14="http://schemas.microsoft.com/office/powerpoint/2010/main" val="441057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D9AB9E-F974-89D9-B894-0B6314DAF9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C8BD1E-CEDC-ACE6-09A6-B00CA0B9DB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B9981-D000-4736-6DF8-BB6DFAF025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1EC498D-5BFE-2136-DE43-23188E8E1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0" y="319088"/>
            <a:ext cx="7869600" cy="369332"/>
          </a:xfrm>
        </p:spPr>
        <p:txBody>
          <a:bodyPr/>
          <a:lstStyle/>
          <a:p>
            <a:pPr algn="ctr"/>
            <a:r>
              <a:rPr lang="en-US"/>
              <a:t>Unified Interface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59A38B-0456-C99D-81B8-9145A5F24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86" y="874417"/>
            <a:ext cx="3598183" cy="36313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D2CFFB-3ECC-329B-37B3-5DB9DA277B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2275" y="872931"/>
            <a:ext cx="4348109" cy="37843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6D9F08-DEC1-EB5B-C648-429EB03108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1295" y="3380808"/>
            <a:ext cx="4053639" cy="27900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2CEE02-E2AC-3AF4-9F82-C396521921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1240" y="872932"/>
            <a:ext cx="3769396" cy="37843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D883A47-37C3-887A-4C05-8DDC4B8ACC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4957" y="3380808"/>
            <a:ext cx="3956002" cy="279002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8180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497F220-0191-B646-778D-4AB41D6665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252" y="1002303"/>
            <a:ext cx="11078021" cy="491540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4BBDBF1-D35A-2ED0-D180-E816A6F047BE}"/>
              </a:ext>
            </a:extLst>
          </p:cNvPr>
          <p:cNvSpPr/>
          <p:nvPr/>
        </p:nvSpPr>
        <p:spPr>
          <a:xfrm>
            <a:off x="3199982" y="1126844"/>
            <a:ext cx="4023360" cy="3744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Data Stores Service (DSS)</a:t>
            </a:r>
            <a:endParaRPr lang="en-US"/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7ADA21A4-08D1-3638-37A8-940F19F0B848}"/>
              </a:ext>
            </a:extLst>
          </p:cNvPr>
          <p:cNvSpPr/>
          <p:nvPr/>
        </p:nvSpPr>
        <p:spPr>
          <a:xfrm>
            <a:off x="3252754" y="4404747"/>
            <a:ext cx="758850" cy="674285"/>
          </a:xfrm>
          <a:prstGeom prst="cube">
            <a:avLst/>
          </a:prstGeom>
          <a:solidFill>
            <a:srgbClr val="4D788B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/>
              <a:t>S3 ARCO</a:t>
            </a:r>
          </a:p>
        </p:txBody>
      </p:sp>
      <p:pic>
        <p:nvPicPr>
          <p:cNvPr id="21" name="Graphic 20" descr="Business Growth with solid fill">
            <a:extLst>
              <a:ext uri="{FF2B5EF4-FFF2-40B4-BE49-F238E27FC236}">
                <a16:creationId xmlns:a16="http://schemas.microsoft.com/office/drawing/2014/main" id="{BA60BCFD-2D25-4AB4-769F-A539D2EB8F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09201" y="5134598"/>
            <a:ext cx="914400" cy="914400"/>
          </a:xfrm>
          <a:prstGeom prst="rect">
            <a:avLst/>
          </a:prstGeom>
        </p:spPr>
      </p:pic>
      <p:sp>
        <p:nvSpPr>
          <p:cNvPr id="14" name="Right Arrow 13">
            <a:extLst>
              <a:ext uri="{FF2B5EF4-FFF2-40B4-BE49-F238E27FC236}">
                <a16:creationId xmlns:a16="http://schemas.microsoft.com/office/drawing/2014/main" id="{5DC988D4-F003-9199-948F-78E0E1D8C7A6}"/>
              </a:ext>
            </a:extLst>
          </p:cNvPr>
          <p:cNvSpPr/>
          <p:nvPr/>
        </p:nvSpPr>
        <p:spPr>
          <a:xfrm>
            <a:off x="7635041" y="3442047"/>
            <a:ext cx="1336744" cy="617220"/>
          </a:xfrm>
          <a:prstGeom prst="rightArrow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DS STAC</a:t>
            </a:r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657E93A1-EC97-AC84-B245-A2D4FC20A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Stores Service and STAC in a nutshell</a:t>
            </a:r>
          </a:p>
        </p:txBody>
      </p:sp>
      <p:pic>
        <p:nvPicPr>
          <p:cNvPr id="5" name="Graphic 4" descr="Server outline">
            <a:extLst>
              <a:ext uri="{FF2B5EF4-FFF2-40B4-BE49-F238E27FC236}">
                <a16:creationId xmlns:a16="http://schemas.microsoft.com/office/drawing/2014/main" id="{D910EFD8-57BC-5C52-8B74-20620A09CD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98826" y="5243115"/>
            <a:ext cx="804436" cy="804436"/>
          </a:xfrm>
          <a:prstGeom prst="rect">
            <a:avLst/>
          </a:prstGeom>
        </p:spPr>
      </p:pic>
      <p:pic>
        <p:nvPicPr>
          <p:cNvPr id="17" name="Graphic 16" descr="Binary with solid fill">
            <a:extLst>
              <a:ext uri="{FF2B5EF4-FFF2-40B4-BE49-F238E27FC236}">
                <a16:creationId xmlns:a16="http://schemas.microsoft.com/office/drawing/2014/main" id="{43B5A06F-2353-78D8-4A0D-3F4A1D04B3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674588" y="5705648"/>
            <a:ext cx="194102" cy="194102"/>
          </a:xfrm>
          <a:prstGeom prst="rect">
            <a:avLst/>
          </a:prstGeom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44C3169C-7BBF-1705-0155-E5A27AF97767}"/>
              </a:ext>
            </a:extLst>
          </p:cNvPr>
          <p:cNvSpPr/>
          <p:nvPr/>
        </p:nvSpPr>
        <p:spPr>
          <a:xfrm>
            <a:off x="3943580" y="4453554"/>
            <a:ext cx="2955251" cy="302420"/>
          </a:xfrm>
          <a:prstGeom prst="rightArrow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>
                <a:solidFill>
                  <a:schemeClr val="bg1"/>
                </a:solidFill>
              </a:rPr>
              <a:t>ARCO - STAC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D00304-DDF1-75DE-E13A-6BBE92AD7BC9}"/>
              </a:ext>
            </a:extLst>
          </p:cNvPr>
          <p:cNvSpPr txBox="1"/>
          <p:nvPr/>
        </p:nvSpPr>
        <p:spPr>
          <a:xfrm>
            <a:off x="3764469" y="3069044"/>
            <a:ext cx="955589" cy="2308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</a:rPr>
              <a:t>MARS Adaptor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76295-1C24-2E9A-94F5-9A0140C8F0C2}"/>
              </a:ext>
            </a:extLst>
          </p:cNvPr>
          <p:cNvSpPr txBox="1"/>
          <p:nvPr/>
        </p:nvSpPr>
        <p:spPr>
          <a:xfrm>
            <a:off x="4158693" y="4077467"/>
            <a:ext cx="955589" cy="2308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</a:rPr>
              <a:t>ARCO Adaptor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C8A8C0B-AB9D-E412-73FF-93964E4CD3CD}"/>
              </a:ext>
            </a:extLst>
          </p:cNvPr>
          <p:cNvCxnSpPr>
            <a:cxnSpLocks/>
          </p:cNvCxnSpPr>
          <p:nvPr/>
        </p:nvCxnSpPr>
        <p:spPr>
          <a:xfrm>
            <a:off x="7453705" y="1120346"/>
            <a:ext cx="0" cy="562644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9A1F1FD-A8DC-12D3-D373-582C90122846}"/>
              </a:ext>
            </a:extLst>
          </p:cNvPr>
          <p:cNvSpPr txBox="1"/>
          <p:nvPr/>
        </p:nvSpPr>
        <p:spPr>
          <a:xfrm>
            <a:off x="7470984" y="4957405"/>
            <a:ext cx="795411" cy="18466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600" b="1">
                <a:solidFill>
                  <a:schemeClr val="bg1">
                    <a:lumMod val="50000"/>
                  </a:schemeClr>
                </a:solidFill>
              </a:rPr>
              <a:t>Powered by DSS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B8621A-DB93-67BD-5D07-ED23476ECAE4}"/>
              </a:ext>
            </a:extLst>
          </p:cNvPr>
          <p:cNvSpPr txBox="1"/>
          <p:nvPr/>
        </p:nvSpPr>
        <p:spPr>
          <a:xfrm>
            <a:off x="2050999" y="4986699"/>
            <a:ext cx="795411" cy="18466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600" b="1">
                <a:solidFill>
                  <a:schemeClr val="bg1">
                    <a:lumMod val="50000"/>
                  </a:schemeClr>
                </a:solidFill>
              </a:rPr>
              <a:t>Powered by DSS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A439B4-C299-9DC0-7DB9-C21CAFB0D6EB}"/>
              </a:ext>
            </a:extLst>
          </p:cNvPr>
          <p:cNvSpPr txBox="1"/>
          <p:nvPr/>
        </p:nvSpPr>
        <p:spPr>
          <a:xfrm>
            <a:off x="4854440" y="6233664"/>
            <a:ext cx="556120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C00000"/>
                </a:solidFill>
              </a:rPr>
              <a:t>We have in place different mechanisms to control the traffic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8DD892-D914-86D6-8B16-92958F198DAE}"/>
              </a:ext>
            </a:extLst>
          </p:cNvPr>
          <p:cNvSpPr txBox="1"/>
          <p:nvPr/>
        </p:nvSpPr>
        <p:spPr>
          <a:xfrm>
            <a:off x="3419602" y="5663793"/>
            <a:ext cx="8226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/>
              <a:t>Terabytes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832DF0-9601-BC6D-B209-DD637653C12A}"/>
              </a:ext>
            </a:extLst>
          </p:cNvPr>
          <p:cNvSpPr txBox="1"/>
          <p:nvPr/>
        </p:nvSpPr>
        <p:spPr>
          <a:xfrm>
            <a:off x="1205147" y="5645834"/>
            <a:ext cx="822661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b="1"/>
              <a:t>Petabytes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A1C356-FF42-504B-A0B5-110377AB5114}"/>
              </a:ext>
            </a:extLst>
          </p:cNvPr>
          <p:cNvSpPr txBox="1"/>
          <p:nvPr/>
        </p:nvSpPr>
        <p:spPr>
          <a:xfrm>
            <a:off x="5270501" y="2953628"/>
            <a:ext cx="103605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</a:rPr>
              <a:t>DSS Catalogue</a:t>
            </a:r>
          </a:p>
          <a:p>
            <a:r>
              <a:rPr lang="en-US" sz="900">
                <a:solidFill>
                  <a:schemeClr val="bg1"/>
                </a:solidFill>
              </a:rPr>
              <a:t>( &gt; 170 records)</a:t>
            </a:r>
          </a:p>
        </p:txBody>
      </p:sp>
      <p:pic>
        <p:nvPicPr>
          <p:cNvPr id="2050" name="Picture 2" descr="Señales de tráfico de prohibición ...">
            <a:extLst>
              <a:ext uri="{FF2B5EF4-FFF2-40B4-BE49-F238E27FC236}">
                <a16:creationId xmlns:a16="http://schemas.microsoft.com/office/drawing/2014/main" id="{931219B7-3235-25B6-2D97-789C641BCC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169" y="5254655"/>
            <a:ext cx="923630" cy="674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9143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5F170-0915-44D2-0EAD-0A180F61AB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F4993E-C033-002B-BA14-017B90761E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6A362D-7B30-80F2-755C-BC65661F2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428" y="126784"/>
            <a:ext cx="9637986" cy="596718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ACEDF2D-BFDF-F863-26D0-5959A4DF6ADC}"/>
              </a:ext>
            </a:extLst>
          </p:cNvPr>
          <p:cNvSpPr txBox="1"/>
          <p:nvPr/>
        </p:nvSpPr>
        <p:spPr>
          <a:xfrm>
            <a:off x="6853364" y="504496"/>
            <a:ext cx="428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err="1">
                <a:solidFill>
                  <a:schemeClr val="bg1">
                    <a:lumMod val="85000"/>
                  </a:schemeClr>
                </a:solidFill>
              </a:rPr>
              <a:t>cds.climate.copernicus.eu</a:t>
            </a:r>
            <a:r>
              <a:rPr lang="en-GB" i="1">
                <a:solidFill>
                  <a:schemeClr val="bg1">
                    <a:lumMod val="85000"/>
                  </a:schemeClr>
                </a:solidFill>
              </a:rPr>
              <a:t>/</a:t>
            </a:r>
            <a:r>
              <a:rPr lang="en-GB" i="1" err="1">
                <a:solidFill>
                  <a:schemeClr val="bg1">
                    <a:lumMod val="85000"/>
                  </a:schemeClr>
                </a:solidFill>
              </a:rPr>
              <a:t>stac</a:t>
            </a:r>
            <a:r>
              <a:rPr lang="en-GB" i="1">
                <a:solidFill>
                  <a:schemeClr val="bg1">
                    <a:lumMod val="85000"/>
                  </a:schemeClr>
                </a:solidFill>
              </a:rPr>
              <a:t>-browser/</a:t>
            </a:r>
          </a:p>
        </p:txBody>
      </p:sp>
    </p:spTree>
    <p:extLst>
      <p:ext uri="{BB962C8B-B14F-4D97-AF65-F5344CB8AC3E}">
        <p14:creationId xmlns:p14="http://schemas.microsoft.com/office/powerpoint/2010/main" val="3848280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6BCEF2-B33E-D953-1BD8-AAE2EF112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0571B-B169-7191-E182-4E32DB980E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D878C-03F8-F3B5-0009-499B128148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C0D79C-0148-376C-A002-BC60B7B2A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285" y="333745"/>
            <a:ext cx="9644254" cy="55181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DAE73C-7B70-1B8E-2120-5580E0F7BDEE}"/>
              </a:ext>
            </a:extLst>
          </p:cNvPr>
          <p:cNvSpPr txBox="1"/>
          <p:nvPr/>
        </p:nvSpPr>
        <p:spPr>
          <a:xfrm>
            <a:off x="7242246" y="149079"/>
            <a:ext cx="428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err="1">
                <a:solidFill>
                  <a:schemeClr val="bg1">
                    <a:lumMod val="85000"/>
                  </a:schemeClr>
                </a:solidFill>
              </a:rPr>
              <a:t>cds.climate.copernicus.eu</a:t>
            </a:r>
            <a:r>
              <a:rPr lang="en-GB" i="1">
                <a:solidFill>
                  <a:schemeClr val="bg1">
                    <a:lumMod val="85000"/>
                  </a:schemeClr>
                </a:solidFill>
              </a:rPr>
              <a:t>/</a:t>
            </a:r>
            <a:r>
              <a:rPr lang="en-GB" i="1" err="1">
                <a:solidFill>
                  <a:schemeClr val="bg1">
                    <a:lumMod val="85000"/>
                  </a:schemeClr>
                </a:solidFill>
              </a:rPr>
              <a:t>stac</a:t>
            </a:r>
            <a:r>
              <a:rPr lang="en-GB" i="1">
                <a:solidFill>
                  <a:schemeClr val="bg1">
                    <a:lumMod val="85000"/>
                  </a:schemeClr>
                </a:solidFill>
              </a:rPr>
              <a:t>-browser/</a:t>
            </a:r>
          </a:p>
        </p:txBody>
      </p:sp>
    </p:spTree>
    <p:extLst>
      <p:ext uri="{BB962C8B-B14F-4D97-AF65-F5344CB8AC3E}">
        <p14:creationId xmlns:p14="http://schemas.microsoft.com/office/powerpoint/2010/main" val="3976168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B051B2-D3CD-9AE6-EE62-25476E15F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A07783E-7E8B-4387-FE37-96E45DB6B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4084" y="1325985"/>
            <a:ext cx="3265427" cy="22322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AEE4B0B-8E76-CB05-B840-AB93F3DFD4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683" y="1434583"/>
            <a:ext cx="2809316" cy="2338744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8C8269-68BB-49AC-31E4-B97485027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DSS Catalogue Management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49FE4-22D6-C278-3D78-AFBCDC32C0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A4153-6B0F-4A86-18BB-1DBCEDF40A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F5CBCA-26FE-0433-852F-2C382B5F62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50" y="1835628"/>
            <a:ext cx="2003776" cy="285889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4" name="Right Arrow 13">
            <a:extLst>
              <a:ext uri="{FF2B5EF4-FFF2-40B4-BE49-F238E27FC236}">
                <a16:creationId xmlns:a16="http://schemas.microsoft.com/office/drawing/2014/main" id="{72621B52-69B5-63DC-B936-DD2CF43FA0E0}"/>
              </a:ext>
            </a:extLst>
          </p:cNvPr>
          <p:cNvSpPr/>
          <p:nvPr/>
        </p:nvSpPr>
        <p:spPr>
          <a:xfrm>
            <a:off x="8147892" y="2247822"/>
            <a:ext cx="720090" cy="60579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BDB6D9-798C-807E-3D68-C76533E62D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1199" y="2550717"/>
            <a:ext cx="2451399" cy="2079088"/>
          </a:xfrm>
          <a:prstGeom prst="rect">
            <a:avLst/>
          </a:prstGeom>
        </p:spPr>
      </p:pic>
      <p:sp>
        <p:nvSpPr>
          <p:cNvPr id="13" name="Right Arrow 12">
            <a:extLst>
              <a:ext uri="{FF2B5EF4-FFF2-40B4-BE49-F238E27FC236}">
                <a16:creationId xmlns:a16="http://schemas.microsoft.com/office/drawing/2014/main" id="{2108E586-9097-4ED8-AE6C-8530A1E00AEF}"/>
              </a:ext>
            </a:extLst>
          </p:cNvPr>
          <p:cNvSpPr/>
          <p:nvPr/>
        </p:nvSpPr>
        <p:spPr>
          <a:xfrm>
            <a:off x="2417334" y="3287366"/>
            <a:ext cx="720090" cy="60579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CAD7AF06-FA46-E904-74C0-7FEFCC54F6AB}"/>
              </a:ext>
            </a:extLst>
          </p:cNvPr>
          <p:cNvSpPr/>
          <p:nvPr/>
        </p:nvSpPr>
        <p:spPr>
          <a:xfrm rot="20471284">
            <a:off x="5131036" y="2774442"/>
            <a:ext cx="720090" cy="60579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5CAD7E-DB99-A0D8-5086-340D7A940274}"/>
              </a:ext>
            </a:extLst>
          </p:cNvPr>
          <p:cNvSpPr txBox="1"/>
          <p:nvPr/>
        </p:nvSpPr>
        <p:spPr>
          <a:xfrm>
            <a:off x="556953" y="1004631"/>
            <a:ext cx="1603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2">
                    <a:lumMod val="60000"/>
                    <a:lumOff val="40000"/>
                  </a:schemeClr>
                </a:solidFill>
              </a:rPr>
              <a:t>DSS configuration files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DD9A47-8B1D-8291-9590-D51F92D73513}"/>
              </a:ext>
            </a:extLst>
          </p:cNvPr>
          <p:cNvSpPr txBox="1"/>
          <p:nvPr/>
        </p:nvSpPr>
        <p:spPr>
          <a:xfrm>
            <a:off x="3030541" y="1462449"/>
            <a:ext cx="2272714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solidFill>
                  <a:srgbClr val="A72542"/>
                </a:solidFill>
              </a:rPr>
              <a:t>DSS – System</a:t>
            </a:r>
          </a:p>
          <a:p>
            <a:pPr algn="ctr"/>
            <a:r>
              <a:rPr lang="en-GB" sz="1600" b="1">
                <a:solidFill>
                  <a:srgbClr val="A72542"/>
                </a:solidFill>
              </a:rPr>
              <a:t>Catalogue  Backend</a:t>
            </a:r>
          </a:p>
          <a:p>
            <a:pPr algn="ctr"/>
            <a:r>
              <a:rPr lang="en-GB" sz="1050" b="1">
                <a:solidFill>
                  <a:srgbClr val="A72542"/>
                </a:solidFill>
              </a:rPr>
              <a:t>Compliant formats and schemas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AA72DA-52C0-DF12-49DF-D7989E9A28FE}"/>
              </a:ext>
            </a:extLst>
          </p:cNvPr>
          <p:cNvSpPr txBox="1"/>
          <p:nvPr/>
        </p:nvSpPr>
        <p:spPr>
          <a:xfrm>
            <a:off x="5899829" y="1033817"/>
            <a:ext cx="227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solidFill>
                  <a:srgbClr val="A72542"/>
                </a:solidFill>
              </a:rPr>
              <a:t>STAC Compliant API</a:t>
            </a:r>
            <a:endParaRPr lang="en-GB" sz="1050" b="1">
              <a:solidFill>
                <a:srgbClr val="A7254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CB1A37E-8B45-22CB-9109-0B32A4CE8708}"/>
              </a:ext>
            </a:extLst>
          </p:cNvPr>
          <p:cNvSpPr txBox="1"/>
          <p:nvPr/>
        </p:nvSpPr>
        <p:spPr>
          <a:xfrm>
            <a:off x="9240441" y="909749"/>
            <a:ext cx="227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solidFill>
                  <a:srgbClr val="A72542"/>
                </a:solidFill>
              </a:rPr>
              <a:t>DSS Web Portals </a:t>
            </a:r>
            <a:endParaRPr lang="en-GB" sz="1050" b="1">
              <a:solidFill>
                <a:srgbClr val="A72542"/>
              </a:solidFill>
            </a:endParaRPr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A74CD2AE-7418-96AD-2014-8391DE0C3666}"/>
              </a:ext>
            </a:extLst>
          </p:cNvPr>
          <p:cNvSpPr/>
          <p:nvPr/>
        </p:nvSpPr>
        <p:spPr>
          <a:xfrm rot="1074417">
            <a:off x="5169147" y="4261740"/>
            <a:ext cx="720090" cy="60579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1D58E3-9416-5F71-7E22-FE74088A55F6}"/>
              </a:ext>
            </a:extLst>
          </p:cNvPr>
          <p:cNvSpPr txBox="1"/>
          <p:nvPr/>
        </p:nvSpPr>
        <p:spPr>
          <a:xfrm>
            <a:off x="6129955" y="4035692"/>
            <a:ext cx="214536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A72542"/>
                </a:solidFill>
              </a:rPr>
              <a:t>Other Standard Metadata and Catalogue APIs </a:t>
            </a:r>
          </a:p>
          <a:p>
            <a:r>
              <a:rPr lang="en-US" sz="1400" b="1">
                <a:solidFill>
                  <a:schemeClr val="bg1">
                    <a:lumMod val="50000"/>
                  </a:schemeClr>
                </a:solidFill>
              </a:rPr>
              <a:t>(e.g</a:t>
            </a:r>
            <a:r>
              <a:rPr lang="en-US" sz="1400" b="1" err="1">
                <a:solidFill>
                  <a:schemeClr val="bg1">
                    <a:lumMod val="50000"/>
                  </a:schemeClr>
                </a:solidFill>
              </a:rPr>
              <a:t>.</a:t>
            </a:r>
            <a:r>
              <a:rPr lang="en-US" sz="1400" b="1">
                <a:solidFill>
                  <a:schemeClr val="bg1">
                    <a:lumMod val="50000"/>
                  </a:schemeClr>
                </a:solidFill>
              </a:rPr>
              <a:t> CSW)</a:t>
            </a:r>
            <a:endParaRPr lang="en-US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D971194-7049-55C9-CCD6-F10AEFA81EEF}"/>
              </a:ext>
            </a:extLst>
          </p:cNvPr>
          <p:cNvSpPr txBox="1"/>
          <p:nvPr/>
        </p:nvSpPr>
        <p:spPr>
          <a:xfrm>
            <a:off x="9265474" y="4444748"/>
            <a:ext cx="26368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A72542"/>
                </a:solidFill>
              </a:rPr>
              <a:t>Automatic catalogue harvesting by 3</a:t>
            </a:r>
            <a:r>
              <a:rPr lang="en-US" sz="1600" b="1" baseline="30000">
                <a:solidFill>
                  <a:srgbClr val="A72542"/>
                </a:solidFill>
              </a:rPr>
              <a:t>rd</a:t>
            </a:r>
            <a:r>
              <a:rPr lang="en-US" sz="1600" b="1">
                <a:solidFill>
                  <a:srgbClr val="A72542"/>
                </a:solidFill>
              </a:rPr>
              <a:t> Parties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4D5752B-20BF-2911-D8A6-141494132C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69806" y="5295186"/>
            <a:ext cx="1141682" cy="923330"/>
          </a:xfrm>
          <a:prstGeom prst="rect">
            <a:avLst/>
          </a:prstGeom>
        </p:spPr>
      </p:pic>
      <p:pic>
        <p:nvPicPr>
          <p:cNvPr id="1026" name="Picture 2" descr="GEOSS Platform">
            <a:extLst>
              <a:ext uri="{FF2B5EF4-FFF2-40B4-BE49-F238E27FC236}">
                <a16:creationId xmlns:a16="http://schemas.microsoft.com/office/drawing/2014/main" id="{72643D02-DC78-C5E2-5D87-1BB0ECFE27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0168" y="5262324"/>
            <a:ext cx="1172192" cy="117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ight Arrow 30">
            <a:extLst>
              <a:ext uri="{FF2B5EF4-FFF2-40B4-BE49-F238E27FC236}">
                <a16:creationId xmlns:a16="http://schemas.microsoft.com/office/drawing/2014/main" id="{144E4450-89E9-5669-69CF-D46E15D274E5}"/>
              </a:ext>
            </a:extLst>
          </p:cNvPr>
          <p:cNvSpPr/>
          <p:nvPr/>
        </p:nvSpPr>
        <p:spPr>
          <a:xfrm rot="1560370">
            <a:off x="8477732" y="3851675"/>
            <a:ext cx="720090" cy="60579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283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482A355-DFF8-B5EA-2E63-B781D1284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4084" y="1325985"/>
            <a:ext cx="3265427" cy="22322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683349-77F6-086D-7546-FAFC33FD9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683" y="1434583"/>
            <a:ext cx="2809316" cy="2338744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9ABDF2-5B46-E2F1-1E54-1B0079980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DSS Catalogue Management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078358-0A01-DAD2-0C6E-54DDFEC13C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B1786-B8FC-8567-327C-E7F80728DA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45065A-56C8-B8E3-CB2E-0AC5BD4BDF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50" y="1835628"/>
            <a:ext cx="2003776" cy="285889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4" name="Right Arrow 13">
            <a:extLst>
              <a:ext uri="{FF2B5EF4-FFF2-40B4-BE49-F238E27FC236}">
                <a16:creationId xmlns:a16="http://schemas.microsoft.com/office/drawing/2014/main" id="{C8B09C55-8327-EDBF-39E0-4198414B51AE}"/>
              </a:ext>
            </a:extLst>
          </p:cNvPr>
          <p:cNvSpPr/>
          <p:nvPr/>
        </p:nvSpPr>
        <p:spPr>
          <a:xfrm>
            <a:off x="8147892" y="2247822"/>
            <a:ext cx="720090" cy="60579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A74907E-D79F-1B89-1B83-013AEEB1D8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1199" y="2550717"/>
            <a:ext cx="2451399" cy="2079088"/>
          </a:xfrm>
          <a:prstGeom prst="rect">
            <a:avLst/>
          </a:prstGeom>
        </p:spPr>
      </p:pic>
      <p:sp>
        <p:nvSpPr>
          <p:cNvPr id="13" name="Right Arrow 12">
            <a:extLst>
              <a:ext uri="{FF2B5EF4-FFF2-40B4-BE49-F238E27FC236}">
                <a16:creationId xmlns:a16="http://schemas.microsoft.com/office/drawing/2014/main" id="{70897458-D8DE-3010-61EE-6AA3A8061B19}"/>
              </a:ext>
            </a:extLst>
          </p:cNvPr>
          <p:cNvSpPr/>
          <p:nvPr/>
        </p:nvSpPr>
        <p:spPr>
          <a:xfrm>
            <a:off x="2417334" y="3287366"/>
            <a:ext cx="720090" cy="60579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4E2E298C-E86E-1C0E-A125-4AEEFC1BBBCE}"/>
              </a:ext>
            </a:extLst>
          </p:cNvPr>
          <p:cNvSpPr/>
          <p:nvPr/>
        </p:nvSpPr>
        <p:spPr>
          <a:xfrm rot="20471284">
            <a:off x="5131036" y="2774442"/>
            <a:ext cx="720090" cy="60579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DF1BAC-03E1-9DBB-E204-99C84C81A542}"/>
              </a:ext>
            </a:extLst>
          </p:cNvPr>
          <p:cNvSpPr txBox="1"/>
          <p:nvPr/>
        </p:nvSpPr>
        <p:spPr>
          <a:xfrm>
            <a:off x="556953" y="1004631"/>
            <a:ext cx="1603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accent2">
                    <a:lumMod val="60000"/>
                    <a:lumOff val="40000"/>
                  </a:schemeClr>
                </a:solidFill>
              </a:rPr>
              <a:t>DSS configuration files</a:t>
            </a:r>
          </a:p>
        </p:txBody>
      </p:sp>
      <p:pic>
        <p:nvPicPr>
          <p:cNvPr id="18" name="Picture 10" descr="bitbucket-logo - PLint-talk">
            <a:extLst>
              <a:ext uri="{FF2B5EF4-FFF2-40B4-BE49-F238E27FC236}">
                <a16:creationId xmlns:a16="http://schemas.microsoft.com/office/drawing/2014/main" id="{A1E7C070-2608-D8F3-7270-D0C2CF0F5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500" y="3920658"/>
            <a:ext cx="746358" cy="746358"/>
          </a:xfrm>
          <a:prstGeom prst="rect">
            <a:avLst/>
          </a:prstGeom>
          <a:noFill/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0159831-5813-E1CA-3BB1-7A861608F212}"/>
              </a:ext>
            </a:extLst>
          </p:cNvPr>
          <p:cNvSpPr txBox="1"/>
          <p:nvPr/>
        </p:nvSpPr>
        <p:spPr>
          <a:xfrm>
            <a:off x="3030541" y="1462449"/>
            <a:ext cx="2272714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solidFill>
                  <a:srgbClr val="A72542"/>
                </a:solidFill>
              </a:rPr>
              <a:t>DSS – System</a:t>
            </a:r>
          </a:p>
          <a:p>
            <a:pPr algn="ctr"/>
            <a:r>
              <a:rPr lang="en-GB" sz="1600" b="1">
                <a:solidFill>
                  <a:srgbClr val="A72542"/>
                </a:solidFill>
              </a:rPr>
              <a:t>Catalogue  Backend</a:t>
            </a:r>
          </a:p>
          <a:p>
            <a:pPr algn="ctr"/>
            <a:r>
              <a:rPr lang="en-GB" sz="1050" b="1">
                <a:solidFill>
                  <a:srgbClr val="A72542"/>
                </a:solidFill>
              </a:rPr>
              <a:t>Compliant formats and schemas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AF47B5-D30B-AC5D-548E-D50BFF128F8D}"/>
              </a:ext>
            </a:extLst>
          </p:cNvPr>
          <p:cNvSpPr txBox="1"/>
          <p:nvPr/>
        </p:nvSpPr>
        <p:spPr>
          <a:xfrm>
            <a:off x="5899829" y="1033817"/>
            <a:ext cx="227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solidFill>
                  <a:srgbClr val="A72542"/>
                </a:solidFill>
              </a:rPr>
              <a:t>STAC Compliant API</a:t>
            </a:r>
            <a:endParaRPr lang="en-GB" sz="1050" b="1">
              <a:solidFill>
                <a:srgbClr val="A7254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D8016B-A3D3-9FD0-DD94-E42F6308CE3C}"/>
              </a:ext>
            </a:extLst>
          </p:cNvPr>
          <p:cNvSpPr txBox="1"/>
          <p:nvPr/>
        </p:nvSpPr>
        <p:spPr>
          <a:xfrm>
            <a:off x="9240441" y="909749"/>
            <a:ext cx="227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solidFill>
                  <a:srgbClr val="A72542"/>
                </a:solidFill>
              </a:rPr>
              <a:t>DSS Web Portals </a:t>
            </a:r>
            <a:endParaRPr lang="en-GB" sz="1050" b="1">
              <a:solidFill>
                <a:srgbClr val="A72542"/>
              </a:solidFill>
            </a:endParaRPr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701480C4-D2D7-CFCF-3A0C-474B35E6C9D4}"/>
              </a:ext>
            </a:extLst>
          </p:cNvPr>
          <p:cNvSpPr/>
          <p:nvPr/>
        </p:nvSpPr>
        <p:spPr>
          <a:xfrm rot="1074417">
            <a:off x="5169147" y="4261740"/>
            <a:ext cx="720090" cy="60579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A5DFEB5-5C1F-8958-F923-F44D62C5BE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2382" y="5186296"/>
            <a:ext cx="1164375" cy="59142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2BCCFE3-F770-8240-0B59-620DCF16FC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4412" y="5619219"/>
            <a:ext cx="1047778" cy="458403"/>
          </a:xfrm>
          <a:prstGeom prst="rect">
            <a:avLst/>
          </a:prstGeom>
        </p:spPr>
      </p:pic>
      <p:pic>
        <p:nvPicPr>
          <p:cNvPr id="25" name="Picture 2" descr="Image result for eu inspire logo">
            <a:extLst>
              <a:ext uri="{FF2B5EF4-FFF2-40B4-BE49-F238E27FC236}">
                <a16:creationId xmlns:a16="http://schemas.microsoft.com/office/drawing/2014/main" id="{A1FE0D5C-529A-E5D9-2FC1-53513B3FF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924" y="5100997"/>
            <a:ext cx="567001" cy="56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DataCite Search">
            <a:extLst>
              <a:ext uri="{FF2B5EF4-FFF2-40B4-BE49-F238E27FC236}">
                <a16:creationId xmlns:a16="http://schemas.microsoft.com/office/drawing/2014/main" id="{3A5D9A18-67AC-974C-A941-61737D4AF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54" y="5663006"/>
            <a:ext cx="1126866" cy="37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3B3BD9F-92F7-CD2D-F386-81E015DE78FC}"/>
              </a:ext>
            </a:extLst>
          </p:cNvPr>
          <p:cNvSpPr txBox="1"/>
          <p:nvPr/>
        </p:nvSpPr>
        <p:spPr>
          <a:xfrm>
            <a:off x="6129955" y="4035692"/>
            <a:ext cx="214536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A72542"/>
                </a:solidFill>
              </a:rPr>
              <a:t>Other Standard Metadata and Catalogue APIs </a:t>
            </a:r>
          </a:p>
          <a:p>
            <a:r>
              <a:rPr lang="en-US" sz="1400" b="1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400" b="1" err="1">
                <a:solidFill>
                  <a:schemeClr val="bg1">
                    <a:lumMod val="50000"/>
                  </a:schemeClr>
                </a:solidFill>
              </a:rPr>
              <a:t>eg.</a:t>
            </a:r>
            <a:r>
              <a:rPr lang="en-US" sz="1400" b="1">
                <a:solidFill>
                  <a:schemeClr val="bg1">
                    <a:lumMod val="50000"/>
                  </a:schemeClr>
                </a:solidFill>
              </a:rPr>
              <a:t> CSW)</a:t>
            </a:r>
            <a:endParaRPr lang="en-US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2BD0E629-8E27-C455-72C3-C4BB64C93CC6}"/>
              </a:ext>
            </a:extLst>
          </p:cNvPr>
          <p:cNvSpPr/>
          <p:nvPr/>
        </p:nvSpPr>
        <p:spPr>
          <a:xfrm>
            <a:off x="8382890" y="4849738"/>
            <a:ext cx="720090" cy="60579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9175627-B867-5561-45FF-8C298EB50521}"/>
              </a:ext>
            </a:extLst>
          </p:cNvPr>
          <p:cNvSpPr txBox="1"/>
          <p:nvPr/>
        </p:nvSpPr>
        <p:spPr>
          <a:xfrm>
            <a:off x="9265474" y="4444748"/>
            <a:ext cx="26368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A72542"/>
                </a:solidFill>
              </a:rPr>
              <a:t>Automatic catalogue harvesting by 3</a:t>
            </a:r>
            <a:r>
              <a:rPr lang="en-US" sz="1600" b="1" baseline="30000">
                <a:solidFill>
                  <a:srgbClr val="A72542"/>
                </a:solidFill>
              </a:rPr>
              <a:t>rd</a:t>
            </a:r>
            <a:r>
              <a:rPr lang="en-US" sz="1600" b="1">
                <a:solidFill>
                  <a:srgbClr val="A72542"/>
                </a:solidFill>
              </a:rPr>
              <a:t> Parties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90A1D9B-E6ED-1EE3-C13E-E4AACEEF855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69806" y="5295186"/>
            <a:ext cx="1141682" cy="923330"/>
          </a:xfrm>
          <a:prstGeom prst="rect">
            <a:avLst/>
          </a:prstGeom>
        </p:spPr>
      </p:pic>
      <p:pic>
        <p:nvPicPr>
          <p:cNvPr id="1026" name="Picture 2" descr="GEOSS Platform">
            <a:extLst>
              <a:ext uri="{FF2B5EF4-FFF2-40B4-BE49-F238E27FC236}">
                <a16:creationId xmlns:a16="http://schemas.microsoft.com/office/drawing/2014/main" id="{D6A58BA1-2331-4BED-D537-0EC70E9D7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0168" y="5262324"/>
            <a:ext cx="1172192" cy="117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ight Arrow 30">
            <a:extLst>
              <a:ext uri="{FF2B5EF4-FFF2-40B4-BE49-F238E27FC236}">
                <a16:creationId xmlns:a16="http://schemas.microsoft.com/office/drawing/2014/main" id="{C30D733F-F968-87B7-5D42-D414973F02FD}"/>
              </a:ext>
            </a:extLst>
          </p:cNvPr>
          <p:cNvSpPr/>
          <p:nvPr/>
        </p:nvSpPr>
        <p:spPr>
          <a:xfrm rot="1560370">
            <a:off x="8477732" y="3851675"/>
            <a:ext cx="720090" cy="60579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Graphic 31" descr="Gears with solid fill">
            <a:extLst>
              <a:ext uri="{FF2B5EF4-FFF2-40B4-BE49-F238E27FC236}">
                <a16:creationId xmlns:a16="http://schemas.microsoft.com/office/drawing/2014/main" id="{B96EF13D-5DA9-D688-9582-6B6BD82154A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349858" y="3367625"/>
            <a:ext cx="463947" cy="480210"/>
          </a:xfrm>
          <a:prstGeom prst="rect">
            <a:avLst/>
          </a:prstGeom>
        </p:spPr>
      </p:pic>
      <p:pic>
        <p:nvPicPr>
          <p:cNvPr id="33" name="Graphic 32" descr="Gears with solid fill">
            <a:extLst>
              <a:ext uri="{FF2B5EF4-FFF2-40B4-BE49-F238E27FC236}">
                <a16:creationId xmlns:a16="http://schemas.microsoft.com/office/drawing/2014/main" id="{8870DEC6-DB42-3624-FB36-301ADCAC981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070331" y="2901379"/>
            <a:ext cx="463947" cy="480210"/>
          </a:xfrm>
          <a:prstGeom prst="rect">
            <a:avLst/>
          </a:prstGeom>
        </p:spPr>
      </p:pic>
      <p:pic>
        <p:nvPicPr>
          <p:cNvPr id="34" name="Graphic 33" descr="Gears with solid fill">
            <a:extLst>
              <a:ext uri="{FF2B5EF4-FFF2-40B4-BE49-F238E27FC236}">
                <a16:creationId xmlns:a16="http://schemas.microsoft.com/office/drawing/2014/main" id="{FDA069FA-9F3A-9DE3-4EC7-E16CD7C6211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100015" y="4274966"/>
            <a:ext cx="463947" cy="480210"/>
          </a:xfrm>
          <a:prstGeom prst="rect">
            <a:avLst/>
          </a:prstGeom>
        </p:spPr>
      </p:pic>
      <p:pic>
        <p:nvPicPr>
          <p:cNvPr id="35" name="Graphic 34" descr="Gears with solid fill">
            <a:extLst>
              <a:ext uri="{FF2B5EF4-FFF2-40B4-BE49-F238E27FC236}">
                <a16:creationId xmlns:a16="http://schemas.microsoft.com/office/drawing/2014/main" id="{7BB86D44-AB1A-B379-935E-8149B947B87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331562" y="4912528"/>
            <a:ext cx="463947" cy="480210"/>
          </a:xfrm>
          <a:prstGeom prst="rect">
            <a:avLst/>
          </a:prstGeom>
        </p:spPr>
      </p:pic>
      <p:pic>
        <p:nvPicPr>
          <p:cNvPr id="36" name="Graphic 35" descr="Gears with solid fill">
            <a:extLst>
              <a:ext uri="{FF2B5EF4-FFF2-40B4-BE49-F238E27FC236}">
                <a16:creationId xmlns:a16="http://schemas.microsoft.com/office/drawing/2014/main" id="{CA3A3FA5-A0BC-15B7-9EC5-8D39DE2B6DC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076528" y="2329488"/>
            <a:ext cx="463947" cy="48021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44B7F2AA-9348-FEC3-4676-41F4BE3A9887}"/>
              </a:ext>
            </a:extLst>
          </p:cNvPr>
          <p:cNvSpPr/>
          <p:nvPr/>
        </p:nvSpPr>
        <p:spPr>
          <a:xfrm>
            <a:off x="1374560" y="5007446"/>
            <a:ext cx="3428616" cy="91981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>
                <a:solidFill>
                  <a:srgbClr val="000000"/>
                </a:solidFill>
              </a:rPr>
              <a:t>Automatic </a:t>
            </a:r>
            <a:r>
              <a:rPr lang="en-GB" sz="1800">
                <a:solidFill>
                  <a:srgbClr val="000000"/>
                </a:solidFill>
              </a:rPr>
              <a:t>deployment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>
                <a:solidFill>
                  <a:srgbClr val="000000"/>
                </a:solidFill>
              </a:rPr>
              <a:t>Versatile </a:t>
            </a:r>
            <a:r>
              <a:rPr lang="en-GB">
                <a:solidFill>
                  <a:srgbClr val="000000"/>
                </a:solidFill>
              </a:rPr>
              <a:t>and </a:t>
            </a:r>
            <a:r>
              <a:rPr lang="en-GB" b="1">
                <a:solidFill>
                  <a:srgbClr val="000000"/>
                </a:solidFill>
              </a:rPr>
              <a:t>Flexible</a:t>
            </a:r>
            <a:r>
              <a:rPr lang="en-GB" sz="1800">
                <a:solidFill>
                  <a:srgbClr val="000000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>
                <a:solidFill>
                  <a:srgbClr val="000000"/>
                </a:solidFill>
              </a:rPr>
              <a:t>Simplicity </a:t>
            </a:r>
            <a:r>
              <a:rPr lang="en-GB">
                <a:solidFill>
                  <a:srgbClr val="000000"/>
                </a:solidFill>
              </a:rPr>
              <a:t>and</a:t>
            </a:r>
            <a:r>
              <a:rPr lang="en-GB" b="1">
                <a:solidFill>
                  <a:srgbClr val="000000"/>
                </a:solidFill>
              </a:rPr>
              <a:t> consistency</a:t>
            </a:r>
            <a:endParaRPr lang="en-GB" sz="1800" b="1">
              <a:solidFill>
                <a:srgbClr val="000000"/>
              </a:solidFill>
            </a:endParaRPr>
          </a:p>
        </p:txBody>
      </p:sp>
      <p:pic>
        <p:nvPicPr>
          <p:cNvPr id="38" name="Graphic 37" descr="Gears with solid fill">
            <a:extLst>
              <a:ext uri="{FF2B5EF4-FFF2-40B4-BE49-F238E27FC236}">
                <a16:creationId xmlns:a16="http://schemas.microsoft.com/office/drawing/2014/main" id="{B072EBE6-D860-2119-EBE0-1A3FADADE91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373830" y="3824560"/>
            <a:ext cx="463947" cy="48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989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D93524-9DEA-5C0A-AABD-A3A3A56DB0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CAE31-2C7D-B588-6F80-D563D5506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5891" y="359716"/>
            <a:ext cx="7869600" cy="369332"/>
          </a:xfrm>
        </p:spPr>
        <p:txBody>
          <a:bodyPr/>
          <a:lstStyle/>
          <a:p>
            <a:r>
              <a:rPr lang="en-US"/>
              <a:t>STAC – DS ARCO Data Lake ( not publicly exposed 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D2CA8D-A3F3-2659-C446-A005F044A5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006014-B738-16EE-646C-474CF71212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E2809C-9076-D2DF-DF54-ED17545BB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161" y="1723565"/>
            <a:ext cx="3241133" cy="24017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474DFD-42F5-3097-56E0-DA64722BB9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475" y="1718842"/>
            <a:ext cx="3608682" cy="24111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454250-62BF-5C40-65F8-A924ED1113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9066" y="1810732"/>
            <a:ext cx="3836558" cy="23145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EE9DE3-B71C-D167-2E58-1522240008BE}"/>
              </a:ext>
            </a:extLst>
          </p:cNvPr>
          <p:cNvSpPr txBox="1"/>
          <p:nvPr/>
        </p:nvSpPr>
        <p:spPr>
          <a:xfrm>
            <a:off x="1071766" y="1341513"/>
            <a:ext cx="1895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Catalogue</a:t>
            </a:r>
            <a:r>
              <a:rPr lang="en-US" sz="1400"/>
              <a:t> (</a:t>
            </a:r>
            <a:r>
              <a:rPr lang="en-US" sz="1400" err="1"/>
              <a:t>eg.</a:t>
            </a:r>
            <a:r>
              <a:rPr lang="en-US" sz="1400"/>
              <a:t> CDS)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40D0C0-4AF3-CCDD-B3E6-EA95AD52D4AE}"/>
              </a:ext>
            </a:extLst>
          </p:cNvPr>
          <p:cNvSpPr txBox="1"/>
          <p:nvPr/>
        </p:nvSpPr>
        <p:spPr>
          <a:xfrm>
            <a:off x="4470159" y="1355108"/>
            <a:ext cx="31005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Collection</a:t>
            </a:r>
            <a:r>
              <a:rPr lang="en-US" sz="1400"/>
              <a:t> (</a:t>
            </a:r>
            <a:r>
              <a:rPr lang="en-US" sz="1400" err="1"/>
              <a:t>eg.</a:t>
            </a:r>
            <a:r>
              <a:rPr lang="en-US" sz="1400"/>
              <a:t> ERA5 Single Levels)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3E8D11-EF28-3702-EFC6-C59B4FED7947}"/>
              </a:ext>
            </a:extLst>
          </p:cNvPr>
          <p:cNvSpPr txBox="1"/>
          <p:nvPr/>
        </p:nvSpPr>
        <p:spPr>
          <a:xfrm>
            <a:off x="9062033" y="1453281"/>
            <a:ext cx="2303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Items</a:t>
            </a:r>
            <a:r>
              <a:rPr lang="en-US" sz="1400"/>
              <a:t> (</a:t>
            </a:r>
            <a:r>
              <a:rPr lang="en-US" sz="1400" err="1"/>
              <a:t>eg.</a:t>
            </a:r>
            <a:r>
              <a:rPr lang="en-US" sz="1400"/>
              <a:t> Surface Levels)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50E3CF-8DB0-E252-E8DB-68A52B2D44D0}"/>
              </a:ext>
            </a:extLst>
          </p:cNvPr>
          <p:cNvSpPr txBox="1"/>
          <p:nvPr/>
        </p:nvSpPr>
        <p:spPr>
          <a:xfrm>
            <a:off x="4520336" y="4637107"/>
            <a:ext cx="320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b="1"/>
              <a:t>Assets = (Time-chunked</a:t>
            </a:r>
            <a:r>
              <a:rPr lang="en-US"/>
              <a:t> data in Zarr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0A8858-CD11-574E-D098-DE7979DE63AC}"/>
              </a:ext>
            </a:extLst>
          </p:cNvPr>
          <p:cNvSpPr txBox="1"/>
          <p:nvPr/>
        </p:nvSpPr>
        <p:spPr>
          <a:xfrm>
            <a:off x="9419494" y="4575552"/>
            <a:ext cx="2363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Geo-chunked</a:t>
            </a:r>
            <a:r>
              <a:rPr lang="en-US"/>
              <a:t> </a:t>
            </a:r>
            <a:r>
              <a:rPr lang="en-US" sz="1400"/>
              <a:t>data in Zarr)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3C13A12-9BC0-98D7-7925-3F8C660968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6780" y="5018060"/>
            <a:ext cx="2159224" cy="9130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C1A044B-0773-79F6-3A85-36753DA792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4852" y="5095348"/>
            <a:ext cx="2569448" cy="9437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Right Arrow 18">
            <a:extLst>
              <a:ext uri="{FF2B5EF4-FFF2-40B4-BE49-F238E27FC236}">
                <a16:creationId xmlns:a16="http://schemas.microsoft.com/office/drawing/2014/main" id="{F2C97697-AD7A-580B-1D57-6D380C5DC8F2}"/>
              </a:ext>
            </a:extLst>
          </p:cNvPr>
          <p:cNvSpPr/>
          <p:nvPr/>
        </p:nvSpPr>
        <p:spPr>
          <a:xfrm>
            <a:off x="3638522" y="2444048"/>
            <a:ext cx="515946" cy="27432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6E0CC6BE-8578-9D94-10C6-F8EA2211CED5}"/>
              </a:ext>
            </a:extLst>
          </p:cNvPr>
          <p:cNvSpPr/>
          <p:nvPr/>
        </p:nvSpPr>
        <p:spPr>
          <a:xfrm>
            <a:off x="7597079" y="2421720"/>
            <a:ext cx="515946" cy="27432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Bent Up Arrow 20">
            <a:extLst>
              <a:ext uri="{FF2B5EF4-FFF2-40B4-BE49-F238E27FC236}">
                <a16:creationId xmlns:a16="http://schemas.microsoft.com/office/drawing/2014/main" id="{DA84FB48-7A57-694F-4ED0-71B919BB9587}"/>
              </a:ext>
            </a:extLst>
          </p:cNvPr>
          <p:cNvSpPr/>
          <p:nvPr/>
        </p:nvSpPr>
        <p:spPr>
          <a:xfrm rot="5400000">
            <a:off x="8369107" y="4213366"/>
            <a:ext cx="928652" cy="457200"/>
          </a:xfrm>
          <a:prstGeom prst="bentUpArrow">
            <a:avLst>
              <a:gd name="adj1" fmla="val 22500"/>
              <a:gd name="adj2" fmla="val 2625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Bent Up Arrow 21">
            <a:extLst>
              <a:ext uri="{FF2B5EF4-FFF2-40B4-BE49-F238E27FC236}">
                <a16:creationId xmlns:a16="http://schemas.microsoft.com/office/drawing/2014/main" id="{03AF4FF5-CE41-CE47-4FFB-F644FFF04357}"/>
              </a:ext>
            </a:extLst>
          </p:cNvPr>
          <p:cNvSpPr/>
          <p:nvPr/>
        </p:nvSpPr>
        <p:spPr>
          <a:xfrm rot="5400000" flipV="1">
            <a:off x="7803216" y="4213242"/>
            <a:ext cx="928900" cy="457200"/>
          </a:xfrm>
          <a:prstGeom prst="bentUpArrow">
            <a:avLst>
              <a:gd name="adj1" fmla="val 22500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EA7AEB-B16E-7478-74C4-347444588578}"/>
              </a:ext>
            </a:extLst>
          </p:cNvPr>
          <p:cNvSpPr txBox="1"/>
          <p:nvPr/>
        </p:nvSpPr>
        <p:spPr>
          <a:xfrm>
            <a:off x="648100" y="4394492"/>
            <a:ext cx="29619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C00000"/>
                </a:solidFill>
              </a:rPr>
              <a:t>Standard Metadata elements are taken from parent records on DSS Catalogue (STAC API)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D2FA4D-D633-0F52-4144-72D10B7288E9}"/>
              </a:ext>
            </a:extLst>
          </p:cNvPr>
          <p:cNvSpPr txBox="1"/>
          <p:nvPr/>
        </p:nvSpPr>
        <p:spPr>
          <a:xfrm>
            <a:off x="668380" y="772900"/>
            <a:ext cx="11264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>
                    <a:lumMod val="50000"/>
                  </a:schemeClr>
                </a:solidFill>
              </a:rPr>
              <a:t>Data-Cubes and ingestion workflows are adapted to the particular </a:t>
            </a:r>
            <a:r>
              <a:rPr lang="en-GB" sz="1400">
                <a:solidFill>
                  <a:schemeClr val="bg1">
                    <a:lumMod val="50000"/>
                  </a:schemeClr>
                </a:solidFill>
              </a:rPr>
              <a:t>idiosyncrasy of each dataset (archive format, scope, volume, demand, …)</a:t>
            </a:r>
            <a:endParaRPr lang="en-US" sz="140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0117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C349E64-5CF6-01FE-F6B4-293C13540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776" y="906321"/>
            <a:ext cx="3611582" cy="5749639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BBA72E-49E6-E165-AC30-46BCC7FC2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US"/>
              <a:t>DSS STAC Catalogue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D62ED4-6E33-ED34-A2E8-890701706A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BF6DC-D8F7-BF5F-62BD-D56354D08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58893" y="6135258"/>
            <a:ext cx="4053639" cy="230657"/>
          </a:xfrm>
        </p:spPr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3F51C3-4CCE-F20F-EC0E-C9A758C5F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9765" y="1195921"/>
            <a:ext cx="7625062" cy="389831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031B3C-DACB-D06B-6E2B-1E34D65FED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8697" y="3282406"/>
            <a:ext cx="5432313" cy="3098525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C9C7521-1451-C6D0-4F4E-849F5DA237AD}"/>
              </a:ext>
            </a:extLst>
          </p:cNvPr>
          <p:cNvSpPr/>
          <p:nvPr/>
        </p:nvSpPr>
        <p:spPr>
          <a:xfrm>
            <a:off x="9742834" y="4161336"/>
            <a:ext cx="1366378" cy="742768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B7CDE8-5C6E-F33F-8A6E-AB240FA5C732}"/>
              </a:ext>
            </a:extLst>
          </p:cNvPr>
          <p:cNvSpPr txBox="1"/>
          <p:nvPr/>
        </p:nvSpPr>
        <p:spPr>
          <a:xfrm>
            <a:off x="4272664" y="5229180"/>
            <a:ext cx="6992163" cy="135421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1 </a:t>
            </a:r>
            <a:r>
              <a:rPr lang="en-US">
                <a:solidFill>
                  <a:srgbClr val="C00000"/>
                </a:solidFill>
              </a:rPr>
              <a:t>Dataset</a:t>
            </a:r>
            <a:r>
              <a:rPr lang="en-US" b="1">
                <a:solidFill>
                  <a:srgbClr val="C00000"/>
                </a:solidFill>
              </a:rPr>
              <a:t> -&gt; 1 to Many DSS </a:t>
            </a:r>
            <a:r>
              <a:rPr lang="en-US">
                <a:solidFill>
                  <a:srgbClr val="C00000"/>
                </a:solidFill>
              </a:rPr>
              <a:t>Catalogue Records</a:t>
            </a:r>
          </a:p>
          <a:p>
            <a:r>
              <a:rPr lang="en-US" sz="1400" b="1">
                <a:solidFill>
                  <a:schemeClr val="bg1">
                    <a:lumMod val="50000"/>
                  </a:schemeClr>
                </a:solidFill>
              </a:rPr>
              <a:t>(Granularity decided case by case during the integration phase based in multiple criteria – </a:t>
            </a:r>
            <a:r>
              <a:rPr lang="en-US" sz="1400" b="1" err="1">
                <a:solidFill>
                  <a:schemeClr val="bg1">
                    <a:lumMod val="50000"/>
                  </a:schemeClr>
                </a:solidFill>
              </a:rPr>
              <a:t>eg.</a:t>
            </a:r>
            <a:r>
              <a:rPr lang="en-US" sz="1400" b="1">
                <a:solidFill>
                  <a:schemeClr val="bg1">
                    <a:lumMod val="50000"/>
                  </a:schemeClr>
                </a:solidFill>
              </a:rPr>
              <a:t> User needs , Optimized way of structuring queries, others)</a:t>
            </a:r>
          </a:p>
          <a:p>
            <a:endParaRPr lang="en-US" b="1">
              <a:solidFill>
                <a:srgbClr val="C00000"/>
              </a:solidFill>
            </a:endParaRPr>
          </a:p>
          <a:p>
            <a:r>
              <a:rPr lang="en-US" b="1">
                <a:solidFill>
                  <a:srgbClr val="C00000"/>
                </a:solidFill>
              </a:rPr>
              <a:t>1 </a:t>
            </a:r>
            <a:r>
              <a:rPr lang="en-US">
                <a:solidFill>
                  <a:srgbClr val="C00000"/>
                </a:solidFill>
              </a:rPr>
              <a:t>Catalogue record </a:t>
            </a:r>
            <a:r>
              <a:rPr lang="en-US" b="1">
                <a:solidFill>
                  <a:srgbClr val="C00000"/>
                </a:solidFill>
              </a:rPr>
              <a:t>= 1 </a:t>
            </a:r>
            <a:r>
              <a:rPr lang="en-US">
                <a:solidFill>
                  <a:srgbClr val="C00000"/>
                </a:solidFill>
              </a:rPr>
              <a:t>STAC Collection </a:t>
            </a:r>
          </a:p>
        </p:txBody>
      </p:sp>
    </p:spTree>
    <p:extLst>
      <p:ext uri="{BB962C8B-B14F-4D97-AF65-F5344CB8AC3E}">
        <p14:creationId xmlns:p14="http://schemas.microsoft.com/office/powerpoint/2010/main" val="30314210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1129D-6102-F90D-F6BB-BA17E59EF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5891" y="359716"/>
            <a:ext cx="7869600" cy="369332"/>
          </a:xfrm>
        </p:spPr>
        <p:txBody>
          <a:bodyPr/>
          <a:lstStyle/>
          <a:p>
            <a:r>
              <a:rPr lang="en-US"/>
              <a:t>STAC – DS ARCO Data Lake ( not publicly exposed 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669E2-1F89-239C-1C1A-08C9A74C41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59404-F6F6-8C1A-6C31-B07D5BBB6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CC77D2-2D90-502C-16BF-69830B372D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161" y="1723565"/>
            <a:ext cx="3241133" cy="24017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DBCA62-C89D-548D-7F54-E75C17DA48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475" y="1718842"/>
            <a:ext cx="3608682" cy="24111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2AC77A-7ED9-3389-5A3A-B713C09E8F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9066" y="1810732"/>
            <a:ext cx="3836558" cy="23145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886AEE-D100-05A0-6942-23AE62928108}"/>
              </a:ext>
            </a:extLst>
          </p:cNvPr>
          <p:cNvSpPr txBox="1"/>
          <p:nvPr/>
        </p:nvSpPr>
        <p:spPr>
          <a:xfrm>
            <a:off x="1071766" y="1341513"/>
            <a:ext cx="1895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Catalogue</a:t>
            </a:r>
            <a:r>
              <a:rPr lang="en-US" sz="1400"/>
              <a:t> (</a:t>
            </a:r>
            <a:r>
              <a:rPr lang="en-US" sz="1400" err="1"/>
              <a:t>eg.</a:t>
            </a:r>
            <a:r>
              <a:rPr lang="en-US" sz="1400"/>
              <a:t> CDS)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309FB-FDA8-28C2-D7D2-1DE75B40EB67}"/>
              </a:ext>
            </a:extLst>
          </p:cNvPr>
          <p:cNvSpPr txBox="1"/>
          <p:nvPr/>
        </p:nvSpPr>
        <p:spPr>
          <a:xfrm>
            <a:off x="4470159" y="1355108"/>
            <a:ext cx="31005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Collection</a:t>
            </a:r>
            <a:r>
              <a:rPr lang="en-US" sz="1400"/>
              <a:t> (</a:t>
            </a:r>
            <a:r>
              <a:rPr lang="en-US" sz="1400" err="1"/>
              <a:t>eg.</a:t>
            </a:r>
            <a:r>
              <a:rPr lang="en-US" sz="1400"/>
              <a:t> ERA5 Single Levels)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12213F-6180-9EE0-16AF-4D4C1E55E709}"/>
              </a:ext>
            </a:extLst>
          </p:cNvPr>
          <p:cNvSpPr txBox="1"/>
          <p:nvPr/>
        </p:nvSpPr>
        <p:spPr>
          <a:xfrm>
            <a:off x="9062033" y="1453281"/>
            <a:ext cx="2303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Items</a:t>
            </a:r>
            <a:r>
              <a:rPr lang="en-US" sz="1400"/>
              <a:t> (</a:t>
            </a:r>
            <a:r>
              <a:rPr lang="en-US" sz="1400" err="1"/>
              <a:t>eg.</a:t>
            </a:r>
            <a:r>
              <a:rPr lang="en-US" sz="1400"/>
              <a:t> Surface Levels)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9A4A3C-204D-7867-B762-2AB7380EF399}"/>
              </a:ext>
            </a:extLst>
          </p:cNvPr>
          <p:cNvSpPr txBox="1"/>
          <p:nvPr/>
        </p:nvSpPr>
        <p:spPr>
          <a:xfrm>
            <a:off x="4520336" y="4637107"/>
            <a:ext cx="320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b="1"/>
              <a:t>Assets = (Time-chunked</a:t>
            </a:r>
            <a:r>
              <a:rPr lang="en-US"/>
              <a:t> data in Zarr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FD8762-84B9-B2F0-BD40-ED07EA3B3314}"/>
              </a:ext>
            </a:extLst>
          </p:cNvPr>
          <p:cNvSpPr txBox="1"/>
          <p:nvPr/>
        </p:nvSpPr>
        <p:spPr>
          <a:xfrm>
            <a:off x="9419494" y="4575552"/>
            <a:ext cx="2363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/>
              <a:t>Geo-chunked</a:t>
            </a:r>
            <a:r>
              <a:rPr lang="en-US"/>
              <a:t> </a:t>
            </a:r>
            <a:r>
              <a:rPr lang="en-US" sz="1400"/>
              <a:t>data in Zarr)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D59021F-6A3A-E2F5-4B05-48E4B6C79E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6780" y="5018060"/>
            <a:ext cx="2159224" cy="9130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F8E186-FC59-8D28-FB68-67E4429F4D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4852" y="5095348"/>
            <a:ext cx="2569448" cy="9437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Right Arrow 18">
            <a:extLst>
              <a:ext uri="{FF2B5EF4-FFF2-40B4-BE49-F238E27FC236}">
                <a16:creationId xmlns:a16="http://schemas.microsoft.com/office/drawing/2014/main" id="{86C60525-0014-7991-31D3-0505CFA36BEE}"/>
              </a:ext>
            </a:extLst>
          </p:cNvPr>
          <p:cNvSpPr/>
          <p:nvPr/>
        </p:nvSpPr>
        <p:spPr>
          <a:xfrm>
            <a:off x="3638522" y="2444048"/>
            <a:ext cx="515946" cy="27432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BF768A87-2EA9-8A86-BFC1-AD2C41D8C869}"/>
              </a:ext>
            </a:extLst>
          </p:cNvPr>
          <p:cNvSpPr/>
          <p:nvPr/>
        </p:nvSpPr>
        <p:spPr>
          <a:xfrm>
            <a:off x="7597079" y="2421720"/>
            <a:ext cx="515946" cy="27432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Bent Up Arrow 20">
            <a:extLst>
              <a:ext uri="{FF2B5EF4-FFF2-40B4-BE49-F238E27FC236}">
                <a16:creationId xmlns:a16="http://schemas.microsoft.com/office/drawing/2014/main" id="{67B98D84-028D-4688-541D-7FD24BE23095}"/>
              </a:ext>
            </a:extLst>
          </p:cNvPr>
          <p:cNvSpPr/>
          <p:nvPr/>
        </p:nvSpPr>
        <p:spPr>
          <a:xfrm rot="5400000">
            <a:off x="8369107" y="4213366"/>
            <a:ext cx="928652" cy="457200"/>
          </a:xfrm>
          <a:prstGeom prst="bentUpArrow">
            <a:avLst>
              <a:gd name="adj1" fmla="val 22500"/>
              <a:gd name="adj2" fmla="val 2625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Bent Up Arrow 21">
            <a:extLst>
              <a:ext uri="{FF2B5EF4-FFF2-40B4-BE49-F238E27FC236}">
                <a16:creationId xmlns:a16="http://schemas.microsoft.com/office/drawing/2014/main" id="{778AAB76-E1D1-1C31-00CB-B8FA5AAE817F}"/>
              </a:ext>
            </a:extLst>
          </p:cNvPr>
          <p:cNvSpPr/>
          <p:nvPr/>
        </p:nvSpPr>
        <p:spPr>
          <a:xfrm rot="5400000" flipV="1">
            <a:off x="7803216" y="4213242"/>
            <a:ext cx="928900" cy="457200"/>
          </a:xfrm>
          <a:prstGeom prst="bentUpArrow">
            <a:avLst>
              <a:gd name="adj1" fmla="val 22500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21CB76-363F-A5E8-0738-A1C37A10BE21}"/>
              </a:ext>
            </a:extLst>
          </p:cNvPr>
          <p:cNvSpPr txBox="1"/>
          <p:nvPr/>
        </p:nvSpPr>
        <p:spPr>
          <a:xfrm>
            <a:off x="648100" y="4394492"/>
            <a:ext cx="29619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C00000"/>
                </a:solidFill>
              </a:rPr>
              <a:t>Standard Metadata elements are taken from parent records on DSS Catalogue (STAC API)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281F03-CBB8-B953-4BF2-C8AA618524F3}"/>
              </a:ext>
            </a:extLst>
          </p:cNvPr>
          <p:cNvSpPr txBox="1"/>
          <p:nvPr/>
        </p:nvSpPr>
        <p:spPr>
          <a:xfrm>
            <a:off x="668380" y="772900"/>
            <a:ext cx="11264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>
                    <a:lumMod val="50000"/>
                  </a:schemeClr>
                </a:solidFill>
              </a:rPr>
              <a:t>Data-Cubes and ingestion workflows are adapted to the particular </a:t>
            </a:r>
            <a:r>
              <a:rPr lang="en-GB" sz="1400">
                <a:solidFill>
                  <a:schemeClr val="bg1">
                    <a:lumMod val="50000"/>
                  </a:schemeClr>
                </a:solidFill>
              </a:rPr>
              <a:t>idiosyncrasy of each dataset (archive format, scope, volume, demand, …)</a:t>
            </a:r>
            <a:endParaRPr lang="en-US" sz="140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785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70463-52B2-58A1-5C6D-4C2747FCA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740" y="376040"/>
            <a:ext cx="7869600" cy="369332"/>
          </a:xfrm>
        </p:spPr>
        <p:txBody>
          <a:bodyPr/>
          <a:lstStyle/>
          <a:p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STAC for </a:t>
            </a:r>
            <a:r>
              <a:rPr lang="en-US" err="1">
                <a:latin typeface="Roboto" panose="02000000000000000000" pitchFamily="2" charset="0"/>
                <a:ea typeface="Roboto" panose="02000000000000000000" pitchFamily="2" charset="0"/>
              </a:rPr>
              <a:t>Datacubes</a:t>
            </a:r>
            <a:endParaRPr lang="en-US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B5B793-0F2E-A270-B6A5-C9B62ED994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8FF0E-D6CE-9941-9B8F-D45B4A719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B0EAA3-B109-5015-D626-4FA556D51C2F}"/>
              </a:ext>
            </a:extLst>
          </p:cNvPr>
          <p:cNvSpPr txBox="1"/>
          <p:nvPr/>
        </p:nvSpPr>
        <p:spPr>
          <a:xfrm>
            <a:off x="251785" y="1047823"/>
            <a:ext cx="9693972" cy="4564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Weather and Climate data is typically represented as a </a:t>
            </a:r>
            <a:r>
              <a:rPr lang="en-GB" sz="1600" b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datacube</a:t>
            </a:r>
            <a:endParaRPr lang="en-GB" sz="1600" b="1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200150" lvl="2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where the </a:t>
            </a:r>
            <a:r>
              <a:rPr lang="en-GB" sz="1600" b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object granularity is a single field</a:t>
            </a:r>
          </a:p>
          <a:p>
            <a:pPr marL="1200150" lvl="2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 we have </a:t>
            </a:r>
            <a:r>
              <a:rPr lang="en-GB" sz="1600" b="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lots of structure</a:t>
            </a:r>
            <a:r>
              <a:rPr lang="en-GB" sz="16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we can leverage</a:t>
            </a:r>
            <a:endParaRPr lang="en-GB" sz="160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en-GB" sz="160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This granularity is not well-matched to STAC</a:t>
            </a:r>
          </a:p>
          <a:p>
            <a:pPr marL="1200150" lvl="2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Storing a STAC Item for each field is not practical</a:t>
            </a:r>
          </a:p>
          <a:p>
            <a:pPr marL="1200150" lvl="2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Users often want to </a:t>
            </a:r>
            <a:r>
              <a:rPr lang="en-GB" sz="1600" b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query multiple axes at a time</a:t>
            </a:r>
          </a:p>
          <a:p>
            <a:pPr marL="1200150" lvl="2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Users want to</a:t>
            </a:r>
            <a:r>
              <a:rPr lang="en-GB" sz="160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retrieve </a:t>
            </a:r>
            <a:r>
              <a:rPr lang="en-GB" sz="1600" b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hundreds or thousands of fields in one request</a:t>
            </a:r>
          </a:p>
          <a:p>
            <a:pPr marL="1200150" lvl="2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Navigating an unstructured tree to retrieve individual fields isn’t useful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en-GB" sz="160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STAC Collections can help in one dimension, but it’s not enough</a:t>
            </a:r>
          </a:p>
          <a:p>
            <a:pPr marL="1200150" lvl="2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Requesting ranges by time for example</a:t>
            </a:r>
          </a:p>
          <a:p>
            <a:pPr marL="1200150" lvl="2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en-GB" sz="160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Reducing the granularity forces a dataset structure that user’s may not want</a:t>
            </a:r>
          </a:p>
          <a:p>
            <a:pPr marL="1200150" lvl="2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Particularly important when serving both weather and climate data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en-GB" sz="160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1" name="Picture 10" descr="A computer generated image of a multicolored cube&#10;&#10;Description automatically generated">
            <a:extLst>
              <a:ext uri="{FF2B5EF4-FFF2-40B4-BE49-F238E27FC236}">
                <a16:creationId xmlns:a16="http://schemas.microsoft.com/office/drawing/2014/main" id="{64720C31-27BD-2458-3A3C-BE594D4EDB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70882" y="3762362"/>
            <a:ext cx="6272718" cy="35587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052696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ight Arrow 41">
            <a:extLst>
              <a:ext uri="{FF2B5EF4-FFF2-40B4-BE49-F238E27FC236}">
                <a16:creationId xmlns:a16="http://schemas.microsoft.com/office/drawing/2014/main" id="{8AFD21AD-500C-EA8E-AD74-A4AF222C4D73}"/>
              </a:ext>
            </a:extLst>
          </p:cNvPr>
          <p:cNvSpPr/>
          <p:nvPr/>
        </p:nvSpPr>
        <p:spPr>
          <a:xfrm>
            <a:off x="251608" y="5388544"/>
            <a:ext cx="5534402" cy="153463"/>
          </a:xfrm>
          <a:prstGeom prst="righ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1BD047-9540-37F0-A93B-4F2463463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0" y="294098"/>
            <a:ext cx="9109980" cy="369332"/>
          </a:xfrm>
        </p:spPr>
        <p:txBody>
          <a:bodyPr/>
          <a:lstStyle/>
          <a:p>
            <a:r>
              <a:rPr lang="en-US"/>
              <a:t>Case example: Global Atmospheric Reanalysis – ERA5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3E59BD1-A4F0-7DC1-5D4B-62E75A8A2D60}"/>
              </a:ext>
            </a:extLst>
          </p:cNvPr>
          <p:cNvSpPr txBox="1">
            <a:spLocks/>
          </p:cNvSpPr>
          <p:nvPr/>
        </p:nvSpPr>
        <p:spPr>
          <a:xfrm>
            <a:off x="10029601" y="2635298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749B79-657D-D626-9CEE-AC9B8BA307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9535" y="1344622"/>
            <a:ext cx="3247901" cy="702308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D4B513-EB5D-0BF3-8783-6D285F7A5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664" y="1096283"/>
            <a:ext cx="2994166" cy="843573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822788-BED5-A1D1-9D6A-7620439F97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377" y="821245"/>
            <a:ext cx="2481257" cy="728353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379BB3-D2A9-90A6-A215-48FAC76953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1564" y="1538651"/>
            <a:ext cx="2251932" cy="1156763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E69408-47AD-1793-5C26-B16CD6558C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84571" y="2035134"/>
            <a:ext cx="960261" cy="600164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2" name="Bent Up Arrow 11">
            <a:extLst>
              <a:ext uri="{FF2B5EF4-FFF2-40B4-BE49-F238E27FC236}">
                <a16:creationId xmlns:a16="http://schemas.microsoft.com/office/drawing/2014/main" id="{C0A5FD02-D3F7-F2EB-12BD-27422A825D18}"/>
              </a:ext>
            </a:extLst>
          </p:cNvPr>
          <p:cNvSpPr/>
          <p:nvPr/>
        </p:nvSpPr>
        <p:spPr>
          <a:xfrm rot="10800000" flipH="1">
            <a:off x="3010493" y="913028"/>
            <a:ext cx="430057" cy="175613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Bent Up Arrow 12">
            <a:extLst>
              <a:ext uri="{FF2B5EF4-FFF2-40B4-BE49-F238E27FC236}">
                <a16:creationId xmlns:a16="http://schemas.microsoft.com/office/drawing/2014/main" id="{D18C95C7-1A25-3638-6109-24C5044CE058}"/>
              </a:ext>
            </a:extLst>
          </p:cNvPr>
          <p:cNvSpPr/>
          <p:nvPr/>
        </p:nvSpPr>
        <p:spPr>
          <a:xfrm rot="10800000" flipH="1">
            <a:off x="6196830" y="1153482"/>
            <a:ext cx="430057" cy="175613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ent Up Arrow 13">
            <a:extLst>
              <a:ext uri="{FF2B5EF4-FFF2-40B4-BE49-F238E27FC236}">
                <a16:creationId xmlns:a16="http://schemas.microsoft.com/office/drawing/2014/main" id="{FE01D5B6-C1EF-6939-AE54-6B9F922FB73C}"/>
              </a:ext>
            </a:extLst>
          </p:cNvPr>
          <p:cNvSpPr/>
          <p:nvPr/>
        </p:nvSpPr>
        <p:spPr>
          <a:xfrm rot="10800000" flipH="1">
            <a:off x="9647436" y="1355109"/>
            <a:ext cx="430057" cy="175613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F322B8D-997D-A9AF-234F-797CAF259F3B}"/>
              </a:ext>
            </a:extLst>
          </p:cNvPr>
          <p:cNvSpPr txBox="1"/>
          <p:nvPr/>
        </p:nvSpPr>
        <p:spPr>
          <a:xfrm>
            <a:off x="7132969" y="1112934"/>
            <a:ext cx="2012089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C00000"/>
                </a:solidFill>
              </a:rPr>
              <a:t>Timeseries &amp; Post-processed (API + UI)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EF5D37-8013-DA1A-4381-77A0EB37AD3E}"/>
              </a:ext>
            </a:extLst>
          </p:cNvPr>
          <p:cNvSpPr txBox="1"/>
          <p:nvPr/>
        </p:nvSpPr>
        <p:spPr>
          <a:xfrm>
            <a:off x="10391196" y="2828785"/>
            <a:ext cx="146226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C00000"/>
                </a:solidFill>
              </a:rPr>
              <a:t>ERA5 Explorer App</a:t>
            </a:r>
          </a:p>
          <a:p>
            <a:r>
              <a:rPr lang="en-US" sz="600">
                <a:solidFill>
                  <a:srgbClr val="C00000"/>
                </a:solidFill>
              </a:rPr>
              <a:t>Powered by DSS ARCO and </a:t>
            </a:r>
            <a:r>
              <a:rPr lang="en-US" sz="600" err="1">
                <a:solidFill>
                  <a:srgbClr val="C00000"/>
                </a:solidFill>
              </a:rPr>
              <a:t>earthkit</a:t>
            </a:r>
            <a:r>
              <a:rPr lang="en-US" sz="60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9A5458-7B9E-C043-E5A0-3C55186E69EC}"/>
              </a:ext>
            </a:extLst>
          </p:cNvPr>
          <p:cNvSpPr txBox="1"/>
          <p:nvPr/>
        </p:nvSpPr>
        <p:spPr>
          <a:xfrm>
            <a:off x="1133693" y="1576321"/>
            <a:ext cx="930063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C00000"/>
                </a:solidFill>
              </a:rPr>
              <a:t>API Access only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B9290B-5AA1-4BB0-5D26-6F053AA0B6CE}"/>
              </a:ext>
            </a:extLst>
          </p:cNvPr>
          <p:cNvSpPr txBox="1"/>
          <p:nvPr/>
        </p:nvSpPr>
        <p:spPr>
          <a:xfrm>
            <a:off x="4004535" y="1965697"/>
            <a:ext cx="1229824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C00000"/>
                </a:solidFill>
              </a:rPr>
              <a:t>API + Interactive forms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C1D2A8E-476D-B6F1-48EE-70BFAFFBE25F}"/>
              </a:ext>
            </a:extLst>
          </p:cNvPr>
          <p:cNvCxnSpPr>
            <a:cxnSpLocks/>
          </p:cNvCxnSpPr>
          <p:nvPr/>
        </p:nvCxnSpPr>
        <p:spPr>
          <a:xfrm>
            <a:off x="5221251" y="3647382"/>
            <a:ext cx="20475" cy="2091384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riangle 19">
            <a:extLst>
              <a:ext uri="{FF2B5EF4-FFF2-40B4-BE49-F238E27FC236}">
                <a16:creationId xmlns:a16="http://schemas.microsoft.com/office/drawing/2014/main" id="{1339DFA2-DB05-5A32-E6A2-D0A74F7DA6D4}"/>
              </a:ext>
            </a:extLst>
          </p:cNvPr>
          <p:cNvSpPr/>
          <p:nvPr/>
        </p:nvSpPr>
        <p:spPr>
          <a:xfrm rot="5400000">
            <a:off x="5331923" y="-903048"/>
            <a:ext cx="1156763" cy="11357422"/>
          </a:xfrm>
          <a:prstGeom prst="triangle">
            <a:avLst>
              <a:gd name="adj" fmla="val 51398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1B4D0172-76A5-7C44-4928-4C05DF09B089}"/>
              </a:ext>
            </a:extLst>
          </p:cNvPr>
          <p:cNvSpPr txBox="1">
            <a:spLocks/>
          </p:cNvSpPr>
          <p:nvPr/>
        </p:nvSpPr>
        <p:spPr>
          <a:xfrm>
            <a:off x="10674160" y="630568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3B0B0F-E794-1244-9699-107C60B9C23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4CE21BD8-6649-FBDB-EA29-263A8ED95D0B}"/>
              </a:ext>
            </a:extLst>
          </p:cNvPr>
          <p:cNvSpPr txBox="1">
            <a:spLocks/>
          </p:cNvSpPr>
          <p:nvPr/>
        </p:nvSpPr>
        <p:spPr>
          <a:xfrm>
            <a:off x="3387042" y="630568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European Centre for Medium-Range Weather Forecasts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101478-DB4B-1704-A85C-2F6194E9598B}"/>
              </a:ext>
            </a:extLst>
          </p:cNvPr>
          <p:cNvSpPr txBox="1"/>
          <p:nvPr/>
        </p:nvSpPr>
        <p:spPr>
          <a:xfrm>
            <a:off x="426985" y="3619422"/>
            <a:ext cx="215922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chemeClr val="tx2"/>
                </a:solidFill>
              </a:rPr>
              <a:t>ECMWF MARS Archive</a:t>
            </a:r>
          </a:p>
          <a:p>
            <a:r>
              <a:rPr lang="en-US" sz="1200" b="1"/>
              <a:t>DHS + Tape Storage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200"/>
              <a:t>+ 40 PB 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200"/>
              <a:t>All variables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200" b="1"/>
              <a:t>DSS-STAC Catalogue</a:t>
            </a:r>
            <a:endParaRPr lang="en-US" sz="120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/>
              <a:t>API Access only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/>
              <a:t>MARS Adaptor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/>
              <a:t>Dedicated QoS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84C877-8C1B-A1C2-8D3A-E6F422253F2B}"/>
              </a:ext>
            </a:extLst>
          </p:cNvPr>
          <p:cNvSpPr txBox="1"/>
          <p:nvPr/>
        </p:nvSpPr>
        <p:spPr>
          <a:xfrm>
            <a:off x="2951759" y="3667900"/>
            <a:ext cx="22218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chemeClr val="tx2"/>
                </a:solidFill>
              </a:rPr>
              <a:t>DSS MARS Archive</a:t>
            </a:r>
          </a:p>
          <a:p>
            <a:r>
              <a:rPr lang="en-US" sz="1200" b="1"/>
              <a:t>(In-house Cloud – On-disk)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200"/>
              <a:t>+- 4PB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200"/>
              <a:t>Most popular variables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200" b="1"/>
              <a:t>DSS-STAC Catalogue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/>
              <a:t>UI and API access</a:t>
            </a:r>
            <a:endParaRPr lang="en-US" sz="1200" b="1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/>
              <a:t>MARS Adaptor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/>
              <a:t>Dedicated QoS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endParaRPr lang="en-US" sz="1200" b="1"/>
          </a:p>
          <a:p>
            <a:endParaRPr lang="en-US" sz="1200"/>
          </a:p>
          <a:p>
            <a:pPr marL="171450" indent="-171450">
              <a:buFont typeface="Courier New" panose="02070309020205020404" pitchFamily="49" charset="0"/>
              <a:buChar char="o"/>
            </a:pPr>
            <a:endParaRPr lang="en-US" sz="1200"/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095F0165-D3C4-22CA-19A6-73566654BC85}"/>
              </a:ext>
            </a:extLst>
          </p:cNvPr>
          <p:cNvSpPr/>
          <p:nvPr/>
        </p:nvSpPr>
        <p:spPr>
          <a:xfrm>
            <a:off x="2400300" y="4062836"/>
            <a:ext cx="371819" cy="12914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CC7E236-D983-22A7-4C9A-808E76CFE390}"/>
              </a:ext>
            </a:extLst>
          </p:cNvPr>
          <p:cNvSpPr txBox="1"/>
          <p:nvPr/>
        </p:nvSpPr>
        <p:spPr>
          <a:xfrm>
            <a:off x="5377516" y="3564508"/>
            <a:ext cx="2674947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>
                <a:solidFill>
                  <a:schemeClr val="tx2"/>
                </a:solidFill>
              </a:rPr>
              <a:t>DSS – ARCO DL</a:t>
            </a:r>
          </a:p>
          <a:p>
            <a:r>
              <a:rPr lang="en-US" sz="1100" b="1"/>
              <a:t>(In-house Cloud – S3)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/>
              <a:t>+- 2TB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/>
              <a:t>11 selected variables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 b="1"/>
              <a:t>DSS-STAC Catalogue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/>
              <a:t>ARCO Adaptor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000" b="1"/>
              <a:t>ARCO STAC</a:t>
            </a:r>
            <a:r>
              <a:rPr lang="en-US" sz="1000"/>
              <a:t>+Zarr (Chunked by Spatial and Temporal - restricted access )</a:t>
            </a:r>
            <a:endParaRPr lang="en-US" sz="1100"/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000"/>
              <a:t>Tokenize access to S3 (under evaluation)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/>
              <a:t>Dedicated QoS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/>
              <a:t>UI and API open access</a:t>
            </a:r>
          </a:p>
          <a:p>
            <a:endParaRPr lang="en-US" sz="1100"/>
          </a:p>
        </p:txBody>
      </p:sp>
      <p:sp>
        <p:nvSpPr>
          <p:cNvPr id="30" name="Right Arrow 29">
            <a:extLst>
              <a:ext uri="{FF2B5EF4-FFF2-40B4-BE49-F238E27FC236}">
                <a16:creationId xmlns:a16="http://schemas.microsoft.com/office/drawing/2014/main" id="{FCD0B429-4378-7202-37B1-734EE090DF33}"/>
              </a:ext>
            </a:extLst>
          </p:cNvPr>
          <p:cNvSpPr/>
          <p:nvPr/>
        </p:nvSpPr>
        <p:spPr>
          <a:xfrm>
            <a:off x="7708641" y="4191985"/>
            <a:ext cx="396318" cy="135812"/>
          </a:xfrm>
          <a:prstGeom prst="rightArrow">
            <a:avLst>
              <a:gd name="adj1" fmla="val 43169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4517890-6CFE-CDCF-89CE-629B1D7E55CB}"/>
              </a:ext>
            </a:extLst>
          </p:cNvPr>
          <p:cNvSpPr txBox="1"/>
          <p:nvPr/>
        </p:nvSpPr>
        <p:spPr>
          <a:xfrm>
            <a:off x="8139014" y="3812560"/>
            <a:ext cx="20725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>
                <a:solidFill>
                  <a:schemeClr val="tx2"/>
                </a:solidFill>
              </a:rPr>
              <a:t>Map Services</a:t>
            </a:r>
            <a:r>
              <a:rPr lang="en-US" sz="1100" b="1"/>
              <a:t> (tiled)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/>
              <a:t>MB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/>
              <a:t>10 selected variables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/>
              <a:t>Viewer – Open access</a:t>
            </a:r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479EF9DA-BF2A-66DD-DF87-7D53628BFB62}"/>
              </a:ext>
            </a:extLst>
          </p:cNvPr>
          <p:cNvSpPr/>
          <p:nvPr/>
        </p:nvSpPr>
        <p:spPr>
          <a:xfrm>
            <a:off x="9912439" y="4162782"/>
            <a:ext cx="330107" cy="10664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5ACC44A-0089-E2CF-E44B-B14BD68438AE}"/>
              </a:ext>
            </a:extLst>
          </p:cNvPr>
          <p:cNvSpPr txBox="1"/>
          <p:nvPr/>
        </p:nvSpPr>
        <p:spPr>
          <a:xfrm>
            <a:off x="10279692" y="3841982"/>
            <a:ext cx="192308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>
                <a:solidFill>
                  <a:schemeClr val="tx2"/>
                </a:solidFill>
              </a:rPr>
              <a:t>Visual Interactive Content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/>
              <a:t> KB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/>
              <a:t>Free access</a:t>
            </a:r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25A0B492-E651-8205-73BB-9E3368FFC76A}"/>
              </a:ext>
            </a:extLst>
          </p:cNvPr>
          <p:cNvSpPr/>
          <p:nvPr/>
        </p:nvSpPr>
        <p:spPr>
          <a:xfrm rot="19521292">
            <a:off x="6899262" y="3146833"/>
            <a:ext cx="1645781" cy="142544"/>
          </a:xfrm>
          <a:prstGeom prst="rightArrow">
            <a:avLst>
              <a:gd name="adj1" fmla="val 43169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9544F9F4-F9AB-6E2A-30E6-CA34C7843FF9}"/>
              </a:ext>
            </a:extLst>
          </p:cNvPr>
          <p:cNvSpPr/>
          <p:nvPr/>
        </p:nvSpPr>
        <p:spPr>
          <a:xfrm rot="5400000">
            <a:off x="8870924" y="4889668"/>
            <a:ext cx="529126" cy="131257"/>
          </a:xfrm>
          <a:prstGeom prst="rightArrow">
            <a:avLst>
              <a:gd name="adj1" fmla="val 43169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1DE35AD-9E03-55A6-4526-5E38611FE3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36972" y="5388544"/>
            <a:ext cx="2149733" cy="115015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D393A05A-B4F2-18D3-461C-2ED0A1E560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93439" y="2266922"/>
            <a:ext cx="3144304" cy="865705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40" name="Bent Up Arrow 39">
            <a:extLst>
              <a:ext uri="{FF2B5EF4-FFF2-40B4-BE49-F238E27FC236}">
                <a16:creationId xmlns:a16="http://schemas.microsoft.com/office/drawing/2014/main" id="{E6B5C3FE-B94A-FF5E-7991-788863AF6D7C}"/>
              </a:ext>
            </a:extLst>
          </p:cNvPr>
          <p:cNvSpPr/>
          <p:nvPr/>
        </p:nvSpPr>
        <p:spPr>
          <a:xfrm rot="16200000" flipH="1" flipV="1">
            <a:off x="3533190" y="2054576"/>
            <a:ext cx="430057" cy="215901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0155E2-0B0D-3202-C9EE-A10BEAD2574A}"/>
              </a:ext>
            </a:extLst>
          </p:cNvPr>
          <p:cNvSpPr txBox="1"/>
          <p:nvPr/>
        </p:nvSpPr>
        <p:spPr>
          <a:xfrm>
            <a:off x="1322334" y="5539587"/>
            <a:ext cx="36679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rgbClr val="C00000"/>
                </a:solidFill>
              </a:rPr>
              <a:t>Automatic suites triggered daily</a:t>
            </a:r>
          </a:p>
          <a:p>
            <a:r>
              <a:rPr lang="en-US" sz="1200" b="1">
                <a:solidFill>
                  <a:schemeClr val="bg1">
                    <a:lumMod val="50000"/>
                  </a:schemeClr>
                </a:solidFill>
              </a:rPr>
              <a:t>Data -&gt; Metadata -&gt; Forms/Constraints -&gt;  Maps</a:t>
            </a:r>
          </a:p>
        </p:txBody>
      </p:sp>
    </p:spTree>
    <p:extLst>
      <p:ext uri="{BB962C8B-B14F-4D97-AF65-F5344CB8AC3E}">
        <p14:creationId xmlns:p14="http://schemas.microsoft.com/office/powerpoint/2010/main" val="6827504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49D780-AC30-373A-9A11-26C591F370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309EC-251D-15D9-5C9F-F732382C02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8FA3B2F-BBD0-6B73-3538-4FCAA2966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740" y="376040"/>
            <a:ext cx="7869600" cy="369332"/>
          </a:xfrm>
        </p:spPr>
        <p:txBody>
          <a:bodyPr/>
          <a:lstStyle/>
          <a:p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Conclusion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1CC4AC-FBFD-B656-7F96-139792DAEA64}"/>
              </a:ext>
            </a:extLst>
          </p:cNvPr>
          <p:cNvSpPr txBox="1"/>
          <p:nvPr/>
        </p:nvSpPr>
        <p:spPr>
          <a:xfrm>
            <a:off x="251784" y="1047823"/>
            <a:ext cx="110573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We already provide STAC interfaces to some of our metadata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Raw STAC doesn’t quite work for NWP </a:t>
            </a:r>
            <a:r>
              <a:rPr lang="en-GB" sz="2400" err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datacubes</a:t>
            </a:r>
            <a:endParaRPr lang="en-GB" sz="2400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 are working on an extension for more powerful navigation and exploration of </a:t>
            </a:r>
            <a:r>
              <a:rPr lang="en-GB" sz="2400" err="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datacube</a:t>
            </a:r>
            <a:r>
              <a:rPr lang="en-GB" sz="24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data</a:t>
            </a:r>
          </a:p>
        </p:txBody>
      </p:sp>
      <p:pic>
        <p:nvPicPr>
          <p:cNvPr id="11" name="Picture 10" descr="A computer generated image of a multicolored cube&#10;&#10;Description automatically generated">
            <a:extLst>
              <a:ext uri="{FF2B5EF4-FFF2-40B4-BE49-F238E27FC236}">
                <a16:creationId xmlns:a16="http://schemas.microsoft.com/office/drawing/2014/main" id="{AA887772-F11F-2204-75A4-40C414152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70882" y="3762362"/>
            <a:ext cx="6272718" cy="35587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3804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8CC27-727C-6D64-CA55-3A356151C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1211" y="254094"/>
            <a:ext cx="7869600" cy="369332"/>
          </a:xfrm>
        </p:spPr>
        <p:txBody>
          <a:bodyPr/>
          <a:lstStyle/>
          <a:p>
            <a:r>
              <a:rPr lang="en-US"/>
              <a:t>Content Management (Metadata)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FED9F6-3790-DB57-D59D-183B762CAF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B90E8E-EE64-7A6E-B07E-F70D44D4D3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02372" y="6326423"/>
            <a:ext cx="4053639" cy="230657"/>
          </a:xfrm>
        </p:spPr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788C226-07DF-B96F-6626-841DE786B529}"/>
              </a:ext>
            </a:extLst>
          </p:cNvPr>
          <p:cNvGrpSpPr/>
          <p:nvPr/>
        </p:nvGrpSpPr>
        <p:grpSpPr>
          <a:xfrm>
            <a:off x="519654" y="198740"/>
            <a:ext cx="11496868" cy="6243398"/>
            <a:chOff x="1802669" y="263286"/>
            <a:chExt cx="11496868" cy="624339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91E2BAD-DA75-3BAB-4524-856CCFABF2BD}"/>
                </a:ext>
              </a:extLst>
            </p:cNvPr>
            <p:cNvSpPr/>
            <p:nvPr/>
          </p:nvSpPr>
          <p:spPr>
            <a:xfrm>
              <a:off x="2474268" y="1344452"/>
              <a:ext cx="1784504" cy="3964874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11ED8AA-7726-4F76-07EB-E7C2670520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17088" y="1045337"/>
              <a:ext cx="2605226" cy="1751519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57C4BDB-B65F-4A28-293D-D5E47AFA81A1}"/>
                </a:ext>
              </a:extLst>
            </p:cNvPr>
            <p:cNvGrpSpPr/>
            <p:nvPr/>
          </p:nvGrpSpPr>
          <p:grpSpPr>
            <a:xfrm>
              <a:off x="2028615" y="1958411"/>
              <a:ext cx="7825364" cy="4165040"/>
              <a:chOff x="1771505" y="2188168"/>
              <a:chExt cx="7825364" cy="4165040"/>
            </a:xfrm>
          </p:grpSpPr>
          <p:pic>
            <p:nvPicPr>
              <p:cNvPr id="29" name="Graphic 28" descr="Document with solid fill">
                <a:extLst>
                  <a:ext uri="{FF2B5EF4-FFF2-40B4-BE49-F238E27FC236}">
                    <a16:creationId xmlns:a16="http://schemas.microsoft.com/office/drawing/2014/main" id="{187108BB-3E12-26F1-C3CC-E922E148FA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580287" y="3711530"/>
                <a:ext cx="703150" cy="703150"/>
              </a:xfrm>
              <a:prstGeom prst="rect">
                <a:avLst/>
              </a:prstGeom>
            </p:spPr>
          </p:pic>
          <p:pic>
            <p:nvPicPr>
              <p:cNvPr id="30" name="Graphic 29" descr="Document with solid fill">
                <a:extLst>
                  <a:ext uri="{FF2B5EF4-FFF2-40B4-BE49-F238E27FC236}">
                    <a16:creationId xmlns:a16="http://schemas.microsoft.com/office/drawing/2014/main" id="{6CC52F58-83D8-448C-9562-8D8A2192D0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576787" y="2970161"/>
                <a:ext cx="703150" cy="703150"/>
              </a:xfrm>
              <a:prstGeom prst="rect">
                <a:avLst/>
              </a:prstGeom>
            </p:spPr>
          </p:pic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EFC5C259-2B99-C2F3-1867-9ED4281B28A8}"/>
                  </a:ext>
                </a:extLst>
              </p:cNvPr>
              <p:cNvGrpSpPr/>
              <p:nvPr/>
            </p:nvGrpSpPr>
            <p:grpSpPr>
              <a:xfrm>
                <a:off x="1771505" y="3232064"/>
                <a:ext cx="2610753" cy="1223490"/>
                <a:chOff x="1952450" y="1689068"/>
                <a:chExt cx="2610753" cy="1223490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C13AF116-AFE5-B556-C975-BA38397B77DE}"/>
                    </a:ext>
                  </a:extLst>
                </p:cNvPr>
                <p:cNvGrpSpPr/>
                <p:nvPr/>
              </p:nvGrpSpPr>
              <p:grpSpPr>
                <a:xfrm>
                  <a:off x="3486843" y="1689068"/>
                  <a:ext cx="1076360" cy="914400"/>
                  <a:chOff x="3880459" y="2493257"/>
                  <a:chExt cx="1076360" cy="914400"/>
                </a:xfrm>
              </p:grpSpPr>
              <p:sp>
                <p:nvSpPr>
                  <p:cNvPr id="45" name="Right Arrow 44">
                    <a:extLst>
                      <a:ext uri="{FF2B5EF4-FFF2-40B4-BE49-F238E27FC236}">
                        <a16:creationId xmlns:a16="http://schemas.microsoft.com/office/drawing/2014/main" id="{5ED4E6AF-8729-A42D-46D8-4341CF224B63}"/>
                      </a:ext>
                    </a:extLst>
                  </p:cNvPr>
                  <p:cNvSpPr/>
                  <p:nvPr/>
                </p:nvSpPr>
                <p:spPr>
                  <a:xfrm>
                    <a:off x="3986531" y="2677534"/>
                    <a:ext cx="970288" cy="490506"/>
                  </a:xfrm>
                  <a:prstGeom prst="rightArrow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pic>
                <p:nvPicPr>
                  <p:cNvPr id="46" name="Graphic 45" descr="Gears with solid fill">
                    <a:extLst>
                      <a:ext uri="{FF2B5EF4-FFF2-40B4-BE49-F238E27FC236}">
                        <a16:creationId xmlns:a16="http://schemas.microsoft.com/office/drawing/2014/main" id="{85C619FD-829A-E8C7-C934-6DB44620793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96DAC541-7B7A-43D3-8B79-37D633B846F1}">
                        <asvg:svgBlip xmlns:asvg="http://schemas.microsoft.com/office/drawing/2016/SVG/main" r:embed="rId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80459" y="2493257"/>
                    <a:ext cx="914400" cy="91440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EC2B65D8-1F2B-9E70-A674-262CCA205D62}"/>
                    </a:ext>
                  </a:extLst>
                </p:cNvPr>
                <p:cNvSpPr txBox="1"/>
                <p:nvPr/>
              </p:nvSpPr>
              <p:spPr>
                <a:xfrm>
                  <a:off x="1952450" y="2543226"/>
                  <a:ext cx="1281186" cy="369332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t">
                  <a:spAutoFit/>
                </a:bodyPr>
                <a:lstStyle/>
                <a:p>
                  <a:endParaRPr lang="en-GB" b="1">
                    <a:solidFill>
                      <a:schemeClr val="accent2">
                        <a:lumMod val="75000"/>
                      </a:schemeClr>
                    </a:solidFill>
                    <a:latin typeface="Courier" pitchFamily="2" charset="0"/>
                  </a:endParaRPr>
                </a:p>
              </p:txBody>
            </p:sp>
          </p:grp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B6E0E12-2D52-3BF9-7AB0-7F90382F74D2}"/>
                  </a:ext>
                </a:extLst>
              </p:cNvPr>
              <p:cNvSpPr txBox="1"/>
              <p:nvPr/>
            </p:nvSpPr>
            <p:spPr>
              <a:xfrm>
                <a:off x="4191640" y="4368259"/>
                <a:ext cx="128552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>
                    <a:solidFill>
                      <a:schemeClr val="accent1">
                        <a:lumMod val="75000"/>
                      </a:schemeClr>
                    </a:solidFill>
                  </a:rPr>
                  <a:t>(JSON)</a:t>
                </a:r>
              </a:p>
            </p:txBody>
          </p:sp>
          <p:pic>
            <p:nvPicPr>
              <p:cNvPr id="33" name="Graphic 32" descr="Document with solid fill">
                <a:extLst>
                  <a:ext uri="{FF2B5EF4-FFF2-40B4-BE49-F238E27FC236}">
                    <a16:creationId xmlns:a16="http://schemas.microsoft.com/office/drawing/2014/main" id="{8A2D632B-778B-7A16-701E-1437A8890B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607785" y="2916879"/>
                <a:ext cx="724513" cy="724513"/>
              </a:xfrm>
              <a:prstGeom prst="rect">
                <a:avLst/>
              </a:prstGeom>
            </p:spPr>
          </p:pic>
          <p:sp>
            <p:nvSpPr>
              <p:cNvPr id="34" name="Right Arrow 33">
                <a:extLst>
                  <a:ext uri="{FF2B5EF4-FFF2-40B4-BE49-F238E27FC236}">
                    <a16:creationId xmlns:a16="http://schemas.microsoft.com/office/drawing/2014/main" id="{FF5FA96F-2BD5-6D5A-406F-80BF63E22B06}"/>
                  </a:ext>
                </a:extLst>
              </p:cNvPr>
              <p:cNvSpPr/>
              <p:nvPr/>
            </p:nvSpPr>
            <p:spPr>
              <a:xfrm>
                <a:off x="5657071" y="3431297"/>
                <a:ext cx="1017305" cy="490506"/>
              </a:xfrm>
              <a:prstGeom prst="rightArrow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5" name="Graphic 34" descr="Database with solid fill">
                <a:extLst>
                  <a:ext uri="{FF2B5EF4-FFF2-40B4-BE49-F238E27FC236}">
                    <a16:creationId xmlns:a16="http://schemas.microsoft.com/office/drawing/2014/main" id="{12F67F32-7240-69D5-98B0-D08AF76A97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6485871" y="2970161"/>
                <a:ext cx="1606944" cy="1606944"/>
              </a:xfrm>
              <a:prstGeom prst="rect">
                <a:avLst/>
              </a:prstGeom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6433209-5D6A-4EA6-DB5F-CA877E2F9C70}"/>
                  </a:ext>
                </a:extLst>
              </p:cNvPr>
              <p:cNvSpPr txBox="1"/>
              <p:nvPr/>
            </p:nvSpPr>
            <p:spPr>
              <a:xfrm>
                <a:off x="6061494" y="2188168"/>
                <a:ext cx="2272714" cy="746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>
                    <a:solidFill>
                      <a:srgbClr val="A72542"/>
                    </a:solidFill>
                  </a:rPr>
                  <a:t>DSS – System</a:t>
                </a:r>
              </a:p>
              <a:p>
                <a:pPr algn="ctr"/>
                <a:r>
                  <a:rPr lang="en-GB" sz="1600" b="1">
                    <a:solidFill>
                      <a:srgbClr val="A72542"/>
                    </a:solidFill>
                  </a:rPr>
                  <a:t>Catalogue  Backend</a:t>
                </a:r>
              </a:p>
              <a:p>
                <a:pPr algn="ctr"/>
                <a:r>
                  <a:rPr lang="en-GB" sz="1050" b="1">
                    <a:solidFill>
                      <a:srgbClr val="A72542"/>
                    </a:solidFill>
                  </a:rPr>
                  <a:t>Compliant formats and schemas</a:t>
                </a:r>
              </a:p>
            </p:txBody>
          </p: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D080835D-27D8-7617-0C59-A3A957D65893}"/>
                  </a:ext>
                </a:extLst>
              </p:cNvPr>
              <p:cNvGrpSpPr/>
              <p:nvPr/>
            </p:nvGrpSpPr>
            <p:grpSpPr>
              <a:xfrm>
                <a:off x="8070533" y="2416696"/>
                <a:ext cx="1526336" cy="914400"/>
                <a:chOff x="2209676" y="1656088"/>
                <a:chExt cx="1526336" cy="914400"/>
              </a:xfrm>
            </p:grpSpPr>
            <p:sp>
              <p:nvSpPr>
                <p:cNvPr id="41" name="Right Arrow 40">
                  <a:extLst>
                    <a:ext uri="{FF2B5EF4-FFF2-40B4-BE49-F238E27FC236}">
                      <a16:creationId xmlns:a16="http://schemas.microsoft.com/office/drawing/2014/main" id="{2355B29E-AB97-EC04-014A-F3EC19F31F4B}"/>
                    </a:ext>
                  </a:extLst>
                </p:cNvPr>
                <p:cNvSpPr/>
                <p:nvPr/>
              </p:nvSpPr>
              <p:spPr>
                <a:xfrm rot="19834734">
                  <a:off x="2209676" y="1821513"/>
                  <a:ext cx="1526336" cy="490506"/>
                </a:xfrm>
                <a:prstGeom prst="rightArrow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42" name="Graphic 41" descr="Gears with solid fill">
                  <a:extLst>
                    <a:ext uri="{FF2B5EF4-FFF2-40B4-BE49-F238E27FC236}">
                      <a16:creationId xmlns:a16="http://schemas.microsoft.com/office/drawing/2014/main" id="{EBA96D8F-6352-BA32-468A-90040458BA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62930" y="1656088"/>
                  <a:ext cx="914400" cy="914400"/>
                </a:xfrm>
                <a:prstGeom prst="rect">
                  <a:avLst/>
                </a:prstGeom>
              </p:spPr>
            </p:pic>
          </p:grpSp>
          <p:pic>
            <p:nvPicPr>
              <p:cNvPr id="38" name="Graphic 37" descr="Document with solid fill">
                <a:extLst>
                  <a:ext uri="{FF2B5EF4-FFF2-40B4-BE49-F238E27FC236}">
                    <a16:creationId xmlns:a16="http://schemas.microsoft.com/office/drawing/2014/main" id="{179E1B7C-4E01-86C4-B940-3EA3BFAF17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644097" y="3677598"/>
                <a:ext cx="690661" cy="690661"/>
              </a:xfrm>
              <a:prstGeom prst="rect">
                <a:avLst/>
              </a:prstGeom>
            </p:spPr>
          </p:pic>
          <p:pic>
            <p:nvPicPr>
              <p:cNvPr id="39" name="Graphic 38" descr="Gears with solid fill">
                <a:extLst>
                  <a:ext uri="{FF2B5EF4-FFF2-40B4-BE49-F238E27FC236}">
                    <a16:creationId xmlns:a16="http://schemas.microsoft.com/office/drawing/2014/main" id="{FAB77AFC-AF91-0B9A-5891-2ED47AF573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5499717" y="3253583"/>
                <a:ext cx="1017305" cy="1017305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B5D38D2-B74D-AE73-F81A-D3DD82401ACD}"/>
                  </a:ext>
                </a:extLst>
              </p:cNvPr>
              <p:cNvSpPr txBox="1"/>
              <p:nvPr/>
            </p:nvSpPr>
            <p:spPr>
              <a:xfrm>
                <a:off x="4148982" y="4752770"/>
                <a:ext cx="2062994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GB" sz="1400" b="1">
                    <a:solidFill>
                      <a:schemeClr val="accent1">
                        <a:lumMod val="75000"/>
                      </a:schemeClr>
                    </a:solidFill>
                    <a:latin typeface="Courier" pitchFamily="2" charset="0"/>
                  </a:rPr>
                  <a:t>Metadata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sz="1400" b="1">
                    <a:solidFill>
                      <a:schemeClr val="accent1">
                        <a:lumMod val="75000"/>
                      </a:schemeClr>
                    </a:solidFill>
                    <a:latin typeface="Courier" pitchFamily="2" charset="0"/>
                  </a:rPr>
                  <a:t>form, mapping and constraints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sz="1400" b="1">
                    <a:solidFill>
                      <a:schemeClr val="accent1">
                        <a:lumMod val="75000"/>
                      </a:schemeClr>
                    </a:solidFill>
                    <a:latin typeface="Courier" pitchFamily="2" charset="0"/>
                  </a:rPr>
                  <a:t>page contents and layout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sz="1400" b="1">
                    <a:solidFill>
                      <a:schemeClr val="accent1">
                        <a:lumMod val="75000"/>
                      </a:schemeClr>
                    </a:solidFill>
                    <a:latin typeface="Courier" pitchFamily="2" charset="0"/>
                  </a:rPr>
                  <a:t>CIM-EQC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ABA6B0B-941B-3130-2979-D6A32E29FF38}"/>
                </a:ext>
              </a:extLst>
            </p:cNvPr>
            <p:cNvSpPr txBox="1"/>
            <p:nvPr/>
          </p:nvSpPr>
          <p:spPr>
            <a:xfrm>
              <a:off x="2551177" y="1782263"/>
              <a:ext cx="160304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DSS configuration files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74D99E4-6FF5-9097-CEAD-EAB4FD715D62}"/>
                </a:ext>
              </a:extLst>
            </p:cNvPr>
            <p:cNvSpPr txBox="1"/>
            <p:nvPr/>
          </p:nvSpPr>
          <p:spPr>
            <a:xfrm>
              <a:off x="4584921" y="2031203"/>
              <a:ext cx="12855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>
                  <a:solidFill>
                    <a:schemeClr val="tx2"/>
                  </a:solidFill>
                </a:rPr>
                <a:t>Ingestion ready files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D77F8C2-EDE1-BDEB-59B0-072C2435DB4F}"/>
                </a:ext>
              </a:extLst>
            </p:cNvPr>
            <p:cNvSpPr txBox="1"/>
            <p:nvPr/>
          </p:nvSpPr>
          <p:spPr>
            <a:xfrm>
              <a:off x="2500770" y="4243855"/>
              <a:ext cx="12855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GB" sz="1100" b="1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(YAML)</a:t>
              </a:r>
              <a:endParaRPr lang="en-GB" b="1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5" name="Right Arrow 14">
              <a:extLst>
                <a:ext uri="{FF2B5EF4-FFF2-40B4-BE49-F238E27FC236}">
                  <a16:creationId xmlns:a16="http://schemas.microsoft.com/office/drawing/2014/main" id="{F658E072-83F8-E951-458F-1D15A1BEC718}"/>
                </a:ext>
              </a:extLst>
            </p:cNvPr>
            <p:cNvSpPr/>
            <p:nvPr/>
          </p:nvSpPr>
          <p:spPr>
            <a:xfrm rot="1383420">
              <a:off x="8151894" y="3873595"/>
              <a:ext cx="1526336" cy="490506"/>
            </a:xfrm>
            <a:prstGeom prst="righ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ADF63F1-11D1-C45A-A46B-757B255F62AE}"/>
                </a:ext>
              </a:extLst>
            </p:cNvPr>
            <p:cNvSpPr txBox="1"/>
            <p:nvPr/>
          </p:nvSpPr>
          <p:spPr>
            <a:xfrm>
              <a:off x="9684535" y="1514767"/>
              <a:ext cx="21736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>
                  <a:solidFill>
                    <a:srgbClr val="A72542"/>
                  </a:solidFill>
                </a:rPr>
                <a:t>DS Web Portals</a:t>
              </a:r>
            </a:p>
            <a:p>
              <a:pPr algn="ctr"/>
              <a:r>
                <a:rPr lang="en-GB" sz="1100" b="1">
                  <a:solidFill>
                    <a:srgbClr val="A72542"/>
                  </a:solidFill>
                </a:rPr>
                <a:t>(CDS, </a:t>
              </a:r>
              <a:r>
                <a:rPr lang="en-GB" sz="1100" b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ADS</a:t>
              </a:r>
              <a:r>
                <a:rPr lang="en-GB" sz="1100" b="1">
                  <a:solidFill>
                    <a:srgbClr val="A72542"/>
                  </a:solidFill>
                </a:rPr>
                <a:t>, </a:t>
              </a:r>
              <a:r>
                <a:rPr lang="en-GB" sz="1100" b="1">
                  <a:solidFill>
                    <a:srgbClr val="FFC000"/>
                  </a:solidFill>
                </a:rPr>
                <a:t>EWDS</a:t>
              </a:r>
              <a:r>
                <a:rPr lang="en-GB" sz="1100" b="1">
                  <a:solidFill>
                    <a:srgbClr val="A72542"/>
                  </a:solidFill>
                </a:rPr>
                <a:t>)</a:t>
              </a:r>
            </a:p>
          </p:txBody>
        </p:sp>
        <p:pic>
          <p:nvPicPr>
            <p:cNvPr id="17" name="Graphic 16" descr="Gears with solid fill">
              <a:extLst>
                <a:ext uri="{FF2B5EF4-FFF2-40B4-BE49-F238E27FC236}">
                  <a16:creationId xmlns:a16="http://schemas.microsoft.com/office/drawing/2014/main" id="{9AAF2DDC-EE96-E03D-21BD-E12DD3F5F8D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8348529" y="3627502"/>
              <a:ext cx="914400" cy="9144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9FC10FB-4FA6-EC01-7C14-C3E4F153F1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9772894" y="3877620"/>
              <a:ext cx="1164375" cy="591429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1D2DDB8-2E07-7164-D377-DB22AC986701}"/>
                </a:ext>
              </a:extLst>
            </p:cNvPr>
            <p:cNvSpPr txBox="1"/>
            <p:nvPr/>
          </p:nvSpPr>
          <p:spPr>
            <a:xfrm>
              <a:off x="9561915" y="3032250"/>
              <a:ext cx="3233676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rgbClr val="C00000"/>
                  </a:solidFill>
                </a:rPr>
                <a:t>Standard Metadata Services</a:t>
              </a:r>
            </a:p>
            <a:p>
              <a:r>
                <a:rPr lang="en-GB" b="0" i="0">
                  <a:solidFill>
                    <a:srgbClr val="1F2328"/>
                  </a:solidFill>
                  <a:effectLst/>
                  <a:latin typeface="-apple-system"/>
                </a:rPr>
                <a:t>STAC based API service for DSS Catalogues</a:t>
              </a:r>
              <a:endParaRPr lang="en-US" b="1">
                <a:solidFill>
                  <a:srgbClr val="C00000"/>
                </a:solidFill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213B5FC-7C56-0CB9-B495-DD435C5BC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9779353" y="4335361"/>
              <a:ext cx="1047778" cy="458403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D25E07B-D9D0-8A4F-9E1F-EBA9B4D3E017}"/>
                </a:ext>
              </a:extLst>
            </p:cNvPr>
            <p:cNvSpPr txBox="1"/>
            <p:nvPr/>
          </p:nvSpPr>
          <p:spPr>
            <a:xfrm>
              <a:off x="9779353" y="4662959"/>
              <a:ext cx="7409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solidFill>
                    <a:schemeClr val="bg1">
                      <a:lumMod val="65000"/>
                    </a:schemeClr>
                  </a:solidFill>
                </a:rPr>
                <a:t>Datasets</a:t>
              </a:r>
            </a:p>
          </p:txBody>
        </p:sp>
        <p:pic>
          <p:nvPicPr>
            <p:cNvPr id="22" name="Picture 2" descr="Image result for eu inspire logo">
              <a:extLst>
                <a:ext uri="{FF2B5EF4-FFF2-40B4-BE49-F238E27FC236}">
                  <a16:creationId xmlns:a16="http://schemas.microsoft.com/office/drawing/2014/main" id="{68B06970-D1E0-EE40-3AFE-811323FBD9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1142" y="3861520"/>
              <a:ext cx="567001" cy="567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4" descr="DataCite Search">
              <a:extLst>
                <a:ext uri="{FF2B5EF4-FFF2-40B4-BE49-F238E27FC236}">
                  <a16:creationId xmlns:a16="http://schemas.microsoft.com/office/drawing/2014/main" id="{423E2A49-402B-37E3-8599-CF1DEE22B6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99284" y="4422933"/>
              <a:ext cx="1126866" cy="370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0" descr="bitbucket-logo - PLint-talk">
              <a:extLst>
                <a:ext uri="{FF2B5EF4-FFF2-40B4-BE49-F238E27FC236}">
                  <a16:creationId xmlns:a16="http://schemas.microsoft.com/office/drawing/2014/main" id="{8A7D6052-A225-FD88-3370-FA98F6E364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9801" y="4826635"/>
              <a:ext cx="828620" cy="828620"/>
            </a:xfrm>
            <a:prstGeom prst="rect">
              <a:avLst/>
            </a:prstGeom>
            <a:noFill/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C3252E5-8EC8-3561-43E7-5FDBEA8E49AF}"/>
                </a:ext>
              </a:extLst>
            </p:cNvPr>
            <p:cNvSpPr/>
            <p:nvPr/>
          </p:nvSpPr>
          <p:spPr>
            <a:xfrm>
              <a:off x="1802669" y="263286"/>
              <a:ext cx="3428616" cy="919815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800" b="1">
                  <a:solidFill>
                    <a:srgbClr val="000000"/>
                  </a:solidFill>
                </a:rPr>
                <a:t>Automatic </a:t>
              </a:r>
              <a:r>
                <a:rPr lang="en-GB" sz="1800">
                  <a:solidFill>
                    <a:srgbClr val="000000"/>
                  </a:solidFill>
                </a:rPr>
                <a:t>deployment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b="1">
                  <a:solidFill>
                    <a:srgbClr val="000000"/>
                  </a:solidFill>
                </a:rPr>
                <a:t>Versatile </a:t>
              </a:r>
              <a:r>
                <a:rPr lang="en-GB">
                  <a:solidFill>
                    <a:srgbClr val="000000"/>
                  </a:solidFill>
                </a:rPr>
                <a:t>and </a:t>
              </a:r>
              <a:r>
                <a:rPr lang="en-GB" b="1">
                  <a:solidFill>
                    <a:srgbClr val="000000"/>
                  </a:solidFill>
                </a:rPr>
                <a:t>Flexible</a:t>
              </a:r>
              <a:r>
                <a:rPr lang="en-GB" sz="1800">
                  <a:solidFill>
                    <a:srgbClr val="000000"/>
                  </a:solidFill>
                </a:rPr>
                <a:t>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b="1">
                  <a:solidFill>
                    <a:srgbClr val="000000"/>
                  </a:solidFill>
                </a:rPr>
                <a:t>Simplicity </a:t>
              </a:r>
              <a:r>
                <a:rPr lang="en-GB">
                  <a:solidFill>
                    <a:srgbClr val="000000"/>
                  </a:solidFill>
                </a:rPr>
                <a:t>and</a:t>
              </a:r>
              <a:r>
                <a:rPr lang="en-GB" b="1">
                  <a:solidFill>
                    <a:srgbClr val="000000"/>
                  </a:solidFill>
                </a:rPr>
                <a:t> consistency</a:t>
              </a:r>
              <a:endParaRPr lang="en-GB" sz="1800" b="1">
                <a:solidFill>
                  <a:srgbClr val="000000"/>
                </a:solidFill>
              </a:endParaRP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759B44BF-4ADE-B4DA-71CC-FB393B2B7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12052857" y="5498437"/>
              <a:ext cx="1246680" cy="1008247"/>
            </a:xfrm>
            <a:prstGeom prst="rect">
              <a:avLst/>
            </a:prstGeom>
          </p:spPr>
        </p:pic>
        <p:pic>
          <p:nvPicPr>
            <p:cNvPr id="27" name="Picture 2" descr="What does FAIR Data mean? | Swedish National Data Service">
              <a:extLst>
                <a:ext uri="{FF2B5EF4-FFF2-40B4-BE49-F238E27FC236}">
                  <a16:creationId xmlns:a16="http://schemas.microsoft.com/office/drawing/2014/main" id="{86C3278D-A497-C40E-0468-52281AE0D7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5479" y="990919"/>
              <a:ext cx="1169462" cy="36838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</p:pic>
        <p:sp>
          <p:nvSpPr>
            <p:cNvPr id="28" name="Left-right Arrow 27">
              <a:extLst>
                <a:ext uri="{FF2B5EF4-FFF2-40B4-BE49-F238E27FC236}">
                  <a16:creationId xmlns:a16="http://schemas.microsoft.com/office/drawing/2014/main" id="{967C6537-F0CA-F2E6-89E4-33A4A0471A06}"/>
                </a:ext>
              </a:extLst>
            </p:cNvPr>
            <p:cNvSpPr/>
            <p:nvPr/>
          </p:nvSpPr>
          <p:spPr>
            <a:xfrm>
              <a:off x="4345216" y="1365969"/>
              <a:ext cx="5009987" cy="170315"/>
            </a:xfrm>
            <a:prstGeom prst="leftRightArrow">
              <a:avLst/>
            </a:prstGeom>
            <a:noFill/>
            <a:ln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 descr="STAC: SpatioTemporal Asset Catalogs">
            <a:extLst>
              <a:ext uri="{FF2B5EF4-FFF2-40B4-BE49-F238E27FC236}">
                <a16:creationId xmlns:a16="http://schemas.microsoft.com/office/drawing/2014/main" id="{6FF581A2-3645-5AE8-2DF8-44461B807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6127" y="3584607"/>
            <a:ext cx="1246680" cy="890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ight Arrow 49">
            <a:extLst>
              <a:ext uri="{FF2B5EF4-FFF2-40B4-BE49-F238E27FC236}">
                <a16:creationId xmlns:a16="http://schemas.microsoft.com/office/drawing/2014/main" id="{0BC789E1-E5D1-A27E-C21C-FA35763078C7}"/>
              </a:ext>
            </a:extLst>
          </p:cNvPr>
          <p:cNvSpPr/>
          <p:nvPr/>
        </p:nvSpPr>
        <p:spPr>
          <a:xfrm rot="1383420">
            <a:off x="9442594" y="5064869"/>
            <a:ext cx="1526336" cy="490506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" name="Graphic 50" descr="Gears with solid fill">
            <a:extLst>
              <a:ext uri="{FF2B5EF4-FFF2-40B4-BE49-F238E27FC236}">
                <a16:creationId xmlns:a16="http://schemas.microsoft.com/office/drawing/2014/main" id="{A33142E4-447F-A3D5-4512-D55344FC256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757338" y="488370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7827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919706F4-6771-73AF-C67E-9CCB0E33F9DB}"/>
              </a:ext>
            </a:extLst>
          </p:cNvPr>
          <p:cNvCxnSpPr>
            <a:cxnSpLocks/>
          </p:cNvCxnSpPr>
          <p:nvPr/>
        </p:nvCxnSpPr>
        <p:spPr>
          <a:xfrm>
            <a:off x="5494550" y="5010562"/>
            <a:ext cx="13108" cy="1225018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riangle 66">
            <a:extLst>
              <a:ext uri="{FF2B5EF4-FFF2-40B4-BE49-F238E27FC236}">
                <a16:creationId xmlns:a16="http://schemas.microsoft.com/office/drawing/2014/main" id="{4F1491CB-B75D-6966-E315-5A625C7559EB}"/>
              </a:ext>
            </a:extLst>
          </p:cNvPr>
          <p:cNvSpPr/>
          <p:nvPr/>
        </p:nvSpPr>
        <p:spPr>
          <a:xfrm rot="5400000">
            <a:off x="5496679" y="-45003"/>
            <a:ext cx="1156763" cy="11357422"/>
          </a:xfrm>
          <a:prstGeom prst="triangle">
            <a:avLst>
              <a:gd name="adj" fmla="val 51398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D6A738CD-9B94-5A90-7276-1B546D686B2F}"/>
              </a:ext>
            </a:extLst>
          </p:cNvPr>
          <p:cNvSpPr/>
          <p:nvPr/>
        </p:nvSpPr>
        <p:spPr>
          <a:xfrm>
            <a:off x="3721778" y="1612041"/>
            <a:ext cx="5361429" cy="3338919"/>
          </a:xfrm>
          <a:prstGeom prst="hexagon">
            <a:avLst/>
          </a:prstGeom>
          <a:solidFill>
            <a:srgbClr val="CCD6D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B4AAF-D6A5-83C7-4902-6246647D99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DB1A38-32D0-8C66-768B-64F2AE5614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sp>
        <p:nvSpPr>
          <p:cNvPr id="6" name="Diamond 5">
            <a:extLst>
              <a:ext uri="{FF2B5EF4-FFF2-40B4-BE49-F238E27FC236}">
                <a16:creationId xmlns:a16="http://schemas.microsoft.com/office/drawing/2014/main" id="{5AAEF95C-B3FE-0C35-8955-A8FB69027375}"/>
              </a:ext>
            </a:extLst>
          </p:cNvPr>
          <p:cNvSpPr/>
          <p:nvPr/>
        </p:nvSpPr>
        <p:spPr>
          <a:xfrm>
            <a:off x="310973" y="1313619"/>
            <a:ext cx="2470626" cy="3652789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/>
              <a:t>ECMWF MARS</a:t>
            </a:r>
          </a:p>
          <a:p>
            <a:pPr algn="ctr"/>
            <a:r>
              <a:rPr lang="en-US" sz="1100"/>
              <a:t>Hosting raw ERA5, Seasonal, 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02C2F6-FD72-D4DB-0947-32ED9CD1F8E5}"/>
              </a:ext>
            </a:extLst>
          </p:cNvPr>
          <p:cNvSpPr txBox="1"/>
          <p:nvPr/>
        </p:nvSpPr>
        <p:spPr>
          <a:xfrm>
            <a:off x="427740" y="5119717"/>
            <a:ext cx="191967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DHS + Tape Storage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200"/>
              <a:t>+ 40 PB 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200"/>
              <a:t>All variables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200"/>
              <a:t>Free Access</a:t>
            </a:r>
          </a:p>
          <a:p>
            <a:endParaRPr lang="en-US" sz="1400"/>
          </a:p>
          <a:p>
            <a:endParaRPr lang="en-US" sz="1400"/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B522E7B7-1B1F-8DAA-8C8C-906A55F06DE9}"/>
              </a:ext>
            </a:extLst>
          </p:cNvPr>
          <p:cNvSpPr/>
          <p:nvPr/>
        </p:nvSpPr>
        <p:spPr>
          <a:xfrm>
            <a:off x="2921824" y="2199733"/>
            <a:ext cx="1161095" cy="1880559"/>
          </a:xfrm>
          <a:prstGeom prst="diamond">
            <a:avLst/>
          </a:prstGeom>
          <a:solidFill>
            <a:srgbClr val="4D788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>
                <a:solidFill>
                  <a:schemeClr val="accent3">
                    <a:lumMod val="60000"/>
                    <a:lumOff val="40000"/>
                  </a:schemeClr>
                </a:solidFill>
              </a:rPr>
              <a:t>EDS</a:t>
            </a:r>
          </a:p>
          <a:p>
            <a:pPr algn="ctr"/>
            <a:r>
              <a:rPr lang="en-US" sz="1050">
                <a:solidFill>
                  <a:schemeClr val="accent3">
                    <a:lumMod val="60000"/>
                    <a:lumOff val="40000"/>
                  </a:schemeClr>
                </a:solidFill>
              </a:rPr>
              <a:t>On-line</a:t>
            </a:r>
          </a:p>
          <a:p>
            <a:pPr algn="ctr"/>
            <a:r>
              <a:rPr lang="en-US" sz="1050">
                <a:solidFill>
                  <a:schemeClr val="accent3">
                    <a:lumMod val="60000"/>
                    <a:lumOff val="40000"/>
                  </a:schemeClr>
                </a:solidFill>
              </a:rPr>
              <a:t>MARS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758F3E-84FB-B849-A554-948AC16E8160}"/>
              </a:ext>
            </a:extLst>
          </p:cNvPr>
          <p:cNvSpPr txBox="1"/>
          <p:nvPr/>
        </p:nvSpPr>
        <p:spPr>
          <a:xfrm>
            <a:off x="3292999" y="5082521"/>
            <a:ext cx="19196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/>
              <a:t>On-line disks</a:t>
            </a:r>
          </a:p>
          <a:p>
            <a:r>
              <a:rPr lang="en-US" sz="1200" b="1"/>
              <a:t>(In-house Cloud)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200"/>
              <a:t>+- 4PB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200"/>
              <a:t>Most popular variables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200"/>
              <a:t>Free access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endParaRPr lang="en-US" sz="12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35E15E-7B1B-E412-AD1F-DB7231FCDB75}"/>
              </a:ext>
            </a:extLst>
          </p:cNvPr>
          <p:cNvSpPr txBox="1"/>
          <p:nvPr/>
        </p:nvSpPr>
        <p:spPr>
          <a:xfrm>
            <a:off x="2235247" y="2171133"/>
            <a:ext cx="11416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Automatic Suites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B077FDFD-05CA-928F-2C2B-AC35C5626C5B}"/>
              </a:ext>
            </a:extLst>
          </p:cNvPr>
          <p:cNvSpPr/>
          <p:nvPr/>
        </p:nvSpPr>
        <p:spPr>
          <a:xfrm>
            <a:off x="2475539" y="5154802"/>
            <a:ext cx="612119" cy="24118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iamond 15">
            <a:extLst>
              <a:ext uri="{FF2B5EF4-FFF2-40B4-BE49-F238E27FC236}">
                <a16:creationId xmlns:a16="http://schemas.microsoft.com/office/drawing/2014/main" id="{67B8DA0A-248E-D44D-6547-6712B7C5F958}"/>
              </a:ext>
            </a:extLst>
          </p:cNvPr>
          <p:cNvSpPr/>
          <p:nvPr/>
        </p:nvSpPr>
        <p:spPr>
          <a:xfrm>
            <a:off x="4666597" y="2375657"/>
            <a:ext cx="1012783" cy="495053"/>
          </a:xfrm>
          <a:prstGeom prst="diamond">
            <a:avLst/>
          </a:prstGeom>
          <a:solidFill>
            <a:srgbClr val="65929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accent3">
                    <a:lumMod val="60000"/>
                    <a:lumOff val="40000"/>
                  </a:schemeClr>
                </a:solidFill>
              </a:rPr>
              <a:t>ERA5 Daily Single Levels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6C7CC032-2953-9419-F740-6EFA0EA0209C}"/>
              </a:ext>
            </a:extLst>
          </p:cNvPr>
          <p:cNvSpPr/>
          <p:nvPr/>
        </p:nvSpPr>
        <p:spPr>
          <a:xfrm>
            <a:off x="4677895" y="2880771"/>
            <a:ext cx="1012783" cy="495053"/>
          </a:xfrm>
          <a:prstGeom prst="diamond">
            <a:avLst/>
          </a:prstGeom>
          <a:solidFill>
            <a:srgbClr val="65929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accent3">
                    <a:lumMod val="60000"/>
                    <a:lumOff val="40000"/>
                  </a:schemeClr>
                </a:solidFill>
              </a:rPr>
              <a:t>ERA5 Daily Pressure Levels</a:t>
            </a:r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8A8D5BC4-2D63-CAF4-A450-60AB8511AD95}"/>
              </a:ext>
            </a:extLst>
          </p:cNvPr>
          <p:cNvSpPr/>
          <p:nvPr/>
        </p:nvSpPr>
        <p:spPr>
          <a:xfrm>
            <a:off x="4677895" y="3375824"/>
            <a:ext cx="1012783" cy="495053"/>
          </a:xfrm>
          <a:prstGeom prst="diamond">
            <a:avLst/>
          </a:prstGeom>
          <a:solidFill>
            <a:srgbClr val="65929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accent3">
                    <a:lumMod val="60000"/>
                    <a:lumOff val="40000"/>
                  </a:schemeClr>
                </a:solidFill>
              </a:rPr>
              <a:t>ERA5 ARCO</a:t>
            </a:r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FAA40AE3-B63C-56D4-ABBD-48ADFAB73972}"/>
              </a:ext>
            </a:extLst>
          </p:cNvPr>
          <p:cNvSpPr/>
          <p:nvPr/>
        </p:nvSpPr>
        <p:spPr>
          <a:xfrm>
            <a:off x="5770739" y="2375657"/>
            <a:ext cx="1012783" cy="495053"/>
          </a:xfrm>
          <a:prstGeom prst="diamond">
            <a:avLst/>
          </a:prstGeom>
          <a:solidFill>
            <a:srgbClr val="6C8AA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accent3">
                    <a:lumMod val="60000"/>
                    <a:lumOff val="40000"/>
                  </a:schemeClr>
                </a:solidFill>
              </a:rPr>
              <a:t>ERA5 Daily Single Levels</a:t>
            </a:r>
          </a:p>
        </p:txBody>
      </p:sp>
      <p:sp>
        <p:nvSpPr>
          <p:cNvPr id="21" name="Diamond 20">
            <a:extLst>
              <a:ext uri="{FF2B5EF4-FFF2-40B4-BE49-F238E27FC236}">
                <a16:creationId xmlns:a16="http://schemas.microsoft.com/office/drawing/2014/main" id="{35D37B2A-113D-C030-377E-60767D8369FC}"/>
              </a:ext>
            </a:extLst>
          </p:cNvPr>
          <p:cNvSpPr/>
          <p:nvPr/>
        </p:nvSpPr>
        <p:spPr>
          <a:xfrm>
            <a:off x="5782037" y="2870710"/>
            <a:ext cx="1012783" cy="495053"/>
          </a:xfrm>
          <a:prstGeom prst="diamond">
            <a:avLst/>
          </a:prstGeom>
          <a:solidFill>
            <a:srgbClr val="6C8AA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accent3">
                    <a:lumMod val="60000"/>
                    <a:lumOff val="40000"/>
                  </a:schemeClr>
                </a:solidFill>
              </a:rPr>
              <a:t>ERA5 Daily Pressure Levels</a:t>
            </a:r>
          </a:p>
        </p:txBody>
      </p:sp>
      <p:sp>
        <p:nvSpPr>
          <p:cNvPr id="22" name="Diamond 21">
            <a:extLst>
              <a:ext uri="{FF2B5EF4-FFF2-40B4-BE49-F238E27FC236}">
                <a16:creationId xmlns:a16="http://schemas.microsoft.com/office/drawing/2014/main" id="{911A8A7B-9F47-4FA1-2506-45DA25A983BA}"/>
              </a:ext>
            </a:extLst>
          </p:cNvPr>
          <p:cNvSpPr/>
          <p:nvPr/>
        </p:nvSpPr>
        <p:spPr>
          <a:xfrm>
            <a:off x="5782037" y="3375824"/>
            <a:ext cx="1012783" cy="495053"/>
          </a:xfrm>
          <a:prstGeom prst="diamond">
            <a:avLst/>
          </a:prstGeom>
          <a:solidFill>
            <a:srgbClr val="6C8AAF"/>
          </a:solidFill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accent3">
                    <a:lumMod val="60000"/>
                    <a:lumOff val="40000"/>
                  </a:schemeClr>
                </a:solidFill>
              </a:rPr>
              <a:t>ERA5 ARCO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3C5DB8-4509-08E9-8F81-FDFB3DAC188A}"/>
              </a:ext>
            </a:extLst>
          </p:cNvPr>
          <p:cNvSpPr txBox="1"/>
          <p:nvPr/>
        </p:nvSpPr>
        <p:spPr>
          <a:xfrm>
            <a:off x="4823537" y="1830617"/>
            <a:ext cx="700833" cy="253916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050" b="1">
                <a:solidFill>
                  <a:srgbClr val="C00000"/>
                </a:solidFill>
              </a:rPr>
              <a:t>Adaptor</a:t>
            </a:r>
            <a:endParaRPr lang="en-US" sz="1050" b="1">
              <a:solidFill>
                <a:srgbClr val="C00000"/>
              </a:solidFill>
              <a:cs typeface="Arial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959E11D-0156-0027-6D5F-11BCEE02B551}"/>
              </a:ext>
            </a:extLst>
          </p:cNvPr>
          <p:cNvSpPr txBox="1"/>
          <p:nvPr/>
        </p:nvSpPr>
        <p:spPr>
          <a:xfrm>
            <a:off x="5688061" y="1750391"/>
            <a:ext cx="1183968" cy="41549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050" b="1">
                <a:solidFill>
                  <a:srgbClr val="C00000"/>
                </a:solidFill>
              </a:rPr>
              <a:t>Metadata + Configuration</a:t>
            </a:r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0BBB574B-95B0-0BBA-0240-AC7D341E25E6}"/>
              </a:ext>
            </a:extLst>
          </p:cNvPr>
          <p:cNvSpPr/>
          <p:nvPr/>
        </p:nvSpPr>
        <p:spPr>
          <a:xfrm>
            <a:off x="6868000" y="2375657"/>
            <a:ext cx="1012783" cy="495053"/>
          </a:xfrm>
          <a:prstGeom prst="diamon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tx1"/>
                </a:solidFill>
              </a:rPr>
              <a:t>ERA5 Daily Single Levels</a:t>
            </a: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D819C666-716C-88AD-13C7-9C2864FA1CF7}"/>
              </a:ext>
            </a:extLst>
          </p:cNvPr>
          <p:cNvSpPr/>
          <p:nvPr/>
        </p:nvSpPr>
        <p:spPr>
          <a:xfrm>
            <a:off x="6879298" y="2880771"/>
            <a:ext cx="1012783" cy="495053"/>
          </a:xfrm>
          <a:prstGeom prst="diamond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tx1"/>
                </a:solidFill>
              </a:rPr>
              <a:t>ERA5 Daily Pressure Levels</a:t>
            </a:r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2BF9BBD6-F367-E313-3A9A-9FDAD71521A0}"/>
              </a:ext>
            </a:extLst>
          </p:cNvPr>
          <p:cNvSpPr/>
          <p:nvPr/>
        </p:nvSpPr>
        <p:spPr>
          <a:xfrm>
            <a:off x="6879298" y="3375824"/>
            <a:ext cx="1012783" cy="495053"/>
          </a:xfrm>
          <a:prstGeom prst="diamond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chemeClr val="tx1"/>
                </a:solidFill>
              </a:rPr>
              <a:t>ERA5 ARCO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F26DE0-2CBE-C62E-3D97-A231497CD903}"/>
              </a:ext>
            </a:extLst>
          </p:cNvPr>
          <p:cNvSpPr txBox="1"/>
          <p:nvPr/>
        </p:nvSpPr>
        <p:spPr>
          <a:xfrm>
            <a:off x="6974488" y="1830616"/>
            <a:ext cx="835485" cy="253916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050" b="1">
                <a:solidFill>
                  <a:srgbClr val="C00000"/>
                </a:solidFill>
              </a:rPr>
              <a:t>Catalogue</a:t>
            </a:r>
            <a:endParaRPr lang="en-US" sz="1050" b="1">
              <a:solidFill>
                <a:srgbClr val="C00000"/>
              </a:solidFill>
              <a:cs typeface="Arial"/>
            </a:endParaRPr>
          </a:p>
        </p:txBody>
      </p:sp>
      <p:sp>
        <p:nvSpPr>
          <p:cNvPr id="29" name="Diamond 28">
            <a:extLst>
              <a:ext uri="{FF2B5EF4-FFF2-40B4-BE49-F238E27FC236}">
                <a16:creationId xmlns:a16="http://schemas.microsoft.com/office/drawing/2014/main" id="{53B66899-D0E7-E9B4-FA55-8F6FBE69E155}"/>
              </a:ext>
            </a:extLst>
          </p:cNvPr>
          <p:cNvSpPr/>
          <p:nvPr/>
        </p:nvSpPr>
        <p:spPr>
          <a:xfrm>
            <a:off x="8006535" y="1246206"/>
            <a:ext cx="901648" cy="1768199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>
                <a:solidFill>
                  <a:srgbClr val="C00000"/>
                </a:solidFill>
              </a:rPr>
              <a:t>CDS Web Portal</a:t>
            </a:r>
          </a:p>
        </p:txBody>
      </p:sp>
      <p:sp>
        <p:nvSpPr>
          <p:cNvPr id="30" name="Diamond 29">
            <a:extLst>
              <a:ext uri="{FF2B5EF4-FFF2-40B4-BE49-F238E27FC236}">
                <a16:creationId xmlns:a16="http://schemas.microsoft.com/office/drawing/2014/main" id="{DB4C158E-28AE-816E-6C43-EF45A4B42949}"/>
              </a:ext>
            </a:extLst>
          </p:cNvPr>
          <p:cNvSpPr/>
          <p:nvPr/>
        </p:nvSpPr>
        <p:spPr>
          <a:xfrm>
            <a:off x="8045009" y="2772200"/>
            <a:ext cx="800234" cy="906342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>
                <a:solidFill>
                  <a:srgbClr val="C00000"/>
                </a:solidFill>
              </a:rPr>
              <a:t>CDS API</a:t>
            </a:r>
          </a:p>
        </p:txBody>
      </p:sp>
      <p:sp>
        <p:nvSpPr>
          <p:cNvPr id="31" name="Diamond 30">
            <a:extLst>
              <a:ext uri="{FF2B5EF4-FFF2-40B4-BE49-F238E27FC236}">
                <a16:creationId xmlns:a16="http://schemas.microsoft.com/office/drawing/2014/main" id="{1C237715-85E2-6DAC-3E08-083A747B23DF}"/>
              </a:ext>
            </a:extLst>
          </p:cNvPr>
          <p:cNvSpPr/>
          <p:nvPr/>
        </p:nvSpPr>
        <p:spPr>
          <a:xfrm>
            <a:off x="7888835" y="3495111"/>
            <a:ext cx="1062801" cy="1031950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>
                <a:solidFill>
                  <a:srgbClr val="C00000"/>
                </a:solidFill>
              </a:rPr>
              <a:t>Standard</a:t>
            </a:r>
          </a:p>
          <a:p>
            <a:pPr algn="ctr"/>
            <a:r>
              <a:rPr lang="en-US" sz="600">
                <a:solidFill>
                  <a:srgbClr val="C00000"/>
                </a:solidFill>
              </a:rPr>
              <a:t>End Points</a:t>
            </a:r>
          </a:p>
          <a:p>
            <a:pPr algn="ctr"/>
            <a:r>
              <a:rPr lang="en-US" sz="600">
                <a:solidFill>
                  <a:srgbClr val="C00000"/>
                </a:solidFill>
              </a:rPr>
              <a:t>-</a:t>
            </a:r>
          </a:p>
          <a:p>
            <a:pPr algn="ctr"/>
            <a:r>
              <a:rPr lang="en-US" sz="1000" b="1">
                <a:solidFill>
                  <a:schemeClr val="bg1"/>
                </a:solidFill>
              </a:rPr>
              <a:t>CSW</a:t>
            </a:r>
          </a:p>
          <a:p>
            <a:pPr algn="ctr"/>
            <a:r>
              <a:rPr lang="en-US" sz="1000" b="1">
                <a:solidFill>
                  <a:schemeClr val="bg1"/>
                </a:solidFill>
              </a:rPr>
              <a:t>STAC</a:t>
            </a:r>
          </a:p>
        </p:txBody>
      </p:sp>
      <p:sp>
        <p:nvSpPr>
          <p:cNvPr id="32" name="Cube 31">
            <a:extLst>
              <a:ext uri="{FF2B5EF4-FFF2-40B4-BE49-F238E27FC236}">
                <a16:creationId xmlns:a16="http://schemas.microsoft.com/office/drawing/2014/main" id="{E9D4471B-88F1-9DB4-7ADE-9D1772517F20}"/>
              </a:ext>
            </a:extLst>
          </p:cNvPr>
          <p:cNvSpPr/>
          <p:nvPr/>
        </p:nvSpPr>
        <p:spPr>
          <a:xfrm>
            <a:off x="5068376" y="4468669"/>
            <a:ext cx="415911" cy="353650"/>
          </a:xfrm>
          <a:prstGeom prst="cube">
            <a:avLst/>
          </a:prstGeom>
          <a:solidFill>
            <a:srgbClr val="4D788B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C5F04F2C-A3CB-BADC-D033-8E02C198B2A2}"/>
              </a:ext>
            </a:extLst>
          </p:cNvPr>
          <p:cNvSpPr/>
          <p:nvPr/>
        </p:nvSpPr>
        <p:spPr>
          <a:xfrm>
            <a:off x="5584484" y="4475224"/>
            <a:ext cx="415911" cy="353650"/>
          </a:xfrm>
          <a:prstGeom prst="cube">
            <a:avLst/>
          </a:prstGeom>
          <a:solidFill>
            <a:srgbClr val="4D788B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F0D48997-197B-27C4-4F96-7F8B044C3C86}"/>
              </a:ext>
            </a:extLst>
          </p:cNvPr>
          <p:cNvSpPr/>
          <p:nvPr/>
        </p:nvSpPr>
        <p:spPr>
          <a:xfrm>
            <a:off x="2530819" y="2453397"/>
            <a:ext cx="612119" cy="169786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>
            <a:extLst>
              <a:ext uri="{FF2B5EF4-FFF2-40B4-BE49-F238E27FC236}">
                <a16:creationId xmlns:a16="http://schemas.microsoft.com/office/drawing/2014/main" id="{DB321275-401E-867C-A6DA-49927EC5ED01}"/>
              </a:ext>
            </a:extLst>
          </p:cNvPr>
          <p:cNvSpPr/>
          <p:nvPr/>
        </p:nvSpPr>
        <p:spPr>
          <a:xfrm rot="3681042">
            <a:off x="3808422" y="3813183"/>
            <a:ext cx="1197668" cy="103171"/>
          </a:xfrm>
          <a:prstGeom prst="rightArrow">
            <a:avLst>
              <a:gd name="adj1" fmla="val 62534"/>
              <a:gd name="adj2" fmla="val 50000"/>
            </a:avLst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E1917CD-BA38-751F-1506-545B4813CC7E}"/>
              </a:ext>
            </a:extLst>
          </p:cNvPr>
          <p:cNvSpPr txBox="1"/>
          <p:nvPr/>
        </p:nvSpPr>
        <p:spPr>
          <a:xfrm>
            <a:off x="5595864" y="5103586"/>
            <a:ext cx="25823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/>
              <a:t>S3 - Data Cubes </a:t>
            </a:r>
          </a:p>
          <a:p>
            <a:r>
              <a:rPr lang="en-US" sz="1100" b="1"/>
              <a:t>(STAC + Zarr)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/>
              <a:t>+- 2TB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/>
              <a:t>10 selected variables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/>
              <a:t>Chunked by Spatial and Temporal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/>
              <a:t>Restricted access</a:t>
            </a:r>
          </a:p>
        </p:txBody>
      </p:sp>
      <p:sp>
        <p:nvSpPr>
          <p:cNvPr id="40" name="Right Arrow 39">
            <a:extLst>
              <a:ext uri="{FF2B5EF4-FFF2-40B4-BE49-F238E27FC236}">
                <a16:creationId xmlns:a16="http://schemas.microsoft.com/office/drawing/2014/main" id="{07317DB6-4527-7070-E598-14ACA4298F49}"/>
              </a:ext>
            </a:extLst>
          </p:cNvPr>
          <p:cNvSpPr/>
          <p:nvPr/>
        </p:nvSpPr>
        <p:spPr>
          <a:xfrm>
            <a:off x="4784686" y="5168912"/>
            <a:ext cx="612119" cy="24118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5006572E-BD72-6374-C72B-B5B4A4A3610C}"/>
              </a:ext>
            </a:extLst>
          </p:cNvPr>
          <p:cNvSpPr/>
          <p:nvPr/>
        </p:nvSpPr>
        <p:spPr>
          <a:xfrm>
            <a:off x="7163694" y="5196202"/>
            <a:ext cx="612119" cy="24118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92F285-505E-ABE5-9EAD-F2AE16DD5DD8}"/>
              </a:ext>
            </a:extLst>
          </p:cNvPr>
          <p:cNvSpPr txBox="1"/>
          <p:nvPr/>
        </p:nvSpPr>
        <p:spPr>
          <a:xfrm>
            <a:off x="8178224" y="5165884"/>
            <a:ext cx="17179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/>
              <a:t>WMTS Layers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/>
              <a:t>MB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/>
              <a:t>10 selected variables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/>
              <a:t>Free access</a:t>
            </a:r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9A339852-063D-DA00-61EC-1C2BFD5857DD}"/>
              </a:ext>
            </a:extLst>
          </p:cNvPr>
          <p:cNvSpPr/>
          <p:nvPr/>
        </p:nvSpPr>
        <p:spPr>
          <a:xfrm>
            <a:off x="9700370" y="2025393"/>
            <a:ext cx="2053401" cy="2946569"/>
          </a:xfrm>
          <a:prstGeom prst="diamond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>
                <a:solidFill>
                  <a:schemeClr val="accent6">
                    <a:lumMod val="50000"/>
                  </a:schemeClr>
                </a:solidFill>
              </a:rPr>
              <a:t>External Platforms</a:t>
            </a:r>
          </a:p>
        </p:txBody>
      </p:sp>
      <p:sp>
        <p:nvSpPr>
          <p:cNvPr id="34" name="Diamond 33">
            <a:extLst>
              <a:ext uri="{FF2B5EF4-FFF2-40B4-BE49-F238E27FC236}">
                <a16:creationId xmlns:a16="http://schemas.microsoft.com/office/drawing/2014/main" id="{83FBBB81-3CD6-C0EC-035E-148C2BFF46C3}"/>
              </a:ext>
            </a:extLst>
          </p:cNvPr>
          <p:cNvSpPr/>
          <p:nvPr/>
        </p:nvSpPr>
        <p:spPr>
          <a:xfrm>
            <a:off x="8708573" y="2369694"/>
            <a:ext cx="1715508" cy="1505367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err="1">
                <a:solidFill>
                  <a:srgbClr val="C00000"/>
                </a:solidFill>
              </a:rPr>
              <a:t>Earthkit</a:t>
            </a:r>
            <a:endParaRPr lang="en-US" sz="1050">
              <a:solidFill>
                <a:srgbClr val="C00000"/>
              </a:solidFill>
            </a:endParaRPr>
          </a:p>
        </p:txBody>
      </p:sp>
      <p:sp>
        <p:nvSpPr>
          <p:cNvPr id="35" name="Diamond 34">
            <a:extLst>
              <a:ext uri="{FF2B5EF4-FFF2-40B4-BE49-F238E27FC236}">
                <a16:creationId xmlns:a16="http://schemas.microsoft.com/office/drawing/2014/main" id="{19C02E85-4AA1-BF31-2810-60DF0EB6EEDD}"/>
              </a:ext>
            </a:extLst>
          </p:cNvPr>
          <p:cNvSpPr/>
          <p:nvPr/>
        </p:nvSpPr>
        <p:spPr>
          <a:xfrm>
            <a:off x="8742004" y="3392812"/>
            <a:ext cx="1682077" cy="802939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err="1">
                <a:solidFill>
                  <a:srgbClr val="C00000"/>
                </a:solidFill>
              </a:rPr>
              <a:t>ClimateLab</a:t>
            </a:r>
            <a:endParaRPr lang="en-US" sz="1000">
              <a:solidFill>
                <a:srgbClr val="C00000"/>
              </a:solidFill>
            </a:endParaRPr>
          </a:p>
        </p:txBody>
      </p:sp>
      <p:sp>
        <p:nvSpPr>
          <p:cNvPr id="39" name="Right Arrow 38">
            <a:extLst>
              <a:ext uri="{FF2B5EF4-FFF2-40B4-BE49-F238E27FC236}">
                <a16:creationId xmlns:a16="http://schemas.microsoft.com/office/drawing/2014/main" id="{F4743275-85C3-4374-2B81-B72CBE48D689}"/>
              </a:ext>
            </a:extLst>
          </p:cNvPr>
          <p:cNvSpPr/>
          <p:nvPr/>
        </p:nvSpPr>
        <p:spPr>
          <a:xfrm>
            <a:off x="9417481" y="5165884"/>
            <a:ext cx="612119" cy="24118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75749D-6511-D68A-FB80-61D7591A7BBF}"/>
              </a:ext>
            </a:extLst>
          </p:cNvPr>
          <p:cNvSpPr txBox="1"/>
          <p:nvPr/>
        </p:nvSpPr>
        <p:spPr>
          <a:xfrm>
            <a:off x="10265743" y="5152215"/>
            <a:ext cx="192308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/>
              <a:t>Interactive applications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/>
              <a:t> KB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100"/>
              <a:t>Free access</a:t>
            </a:r>
          </a:p>
        </p:txBody>
      </p:sp>
      <p:sp>
        <p:nvSpPr>
          <p:cNvPr id="42" name="Diamond 41">
            <a:extLst>
              <a:ext uri="{FF2B5EF4-FFF2-40B4-BE49-F238E27FC236}">
                <a16:creationId xmlns:a16="http://schemas.microsoft.com/office/drawing/2014/main" id="{9F1674DD-9283-A5C3-3D8F-52FAC6431AEC}"/>
              </a:ext>
            </a:extLst>
          </p:cNvPr>
          <p:cNvSpPr/>
          <p:nvPr/>
        </p:nvSpPr>
        <p:spPr>
          <a:xfrm>
            <a:off x="8572141" y="4125816"/>
            <a:ext cx="1966394" cy="441744"/>
          </a:xfrm>
          <a:prstGeom prst="diamond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rgbClr val="C00000"/>
                </a:solidFill>
              </a:rPr>
              <a:t>Standard Interfaces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B682163-5073-D8B1-FFD3-AE6CBD7FC097}"/>
              </a:ext>
            </a:extLst>
          </p:cNvPr>
          <p:cNvSpPr/>
          <p:nvPr/>
        </p:nvSpPr>
        <p:spPr>
          <a:xfrm>
            <a:off x="4469733" y="2228926"/>
            <a:ext cx="3549592" cy="188055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ube 43">
            <a:extLst>
              <a:ext uri="{FF2B5EF4-FFF2-40B4-BE49-F238E27FC236}">
                <a16:creationId xmlns:a16="http://schemas.microsoft.com/office/drawing/2014/main" id="{6A0AC355-B736-5031-29D7-CE324A15F061}"/>
              </a:ext>
            </a:extLst>
          </p:cNvPr>
          <p:cNvSpPr/>
          <p:nvPr/>
        </p:nvSpPr>
        <p:spPr>
          <a:xfrm>
            <a:off x="4552268" y="4481863"/>
            <a:ext cx="415911" cy="353650"/>
          </a:xfrm>
          <a:prstGeom prst="cube">
            <a:avLst/>
          </a:prstGeom>
          <a:solidFill>
            <a:srgbClr val="4D788B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pic>
        <p:nvPicPr>
          <p:cNvPr id="45" name="Graphic 44" descr="User with solid fill">
            <a:extLst>
              <a:ext uri="{FF2B5EF4-FFF2-40B4-BE49-F238E27FC236}">
                <a16:creationId xmlns:a16="http://schemas.microsoft.com/office/drawing/2014/main" id="{9AEFDDB3-A040-6E1C-25DD-80D3DED7D1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72199" y="277169"/>
            <a:ext cx="599884" cy="717551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B5EF66EA-0B5E-6647-0C08-92E09F3F5FF1}"/>
              </a:ext>
            </a:extLst>
          </p:cNvPr>
          <p:cNvSpPr txBox="1"/>
          <p:nvPr/>
        </p:nvSpPr>
        <p:spPr>
          <a:xfrm>
            <a:off x="4773067" y="4195660"/>
            <a:ext cx="11705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ARCO Data Lake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8E59A6D-F718-58D0-AB30-41C0ECDCA52D}"/>
              </a:ext>
            </a:extLst>
          </p:cNvPr>
          <p:cNvSpPr txBox="1"/>
          <p:nvPr/>
        </p:nvSpPr>
        <p:spPr>
          <a:xfrm>
            <a:off x="5562730" y="1154846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System Layer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26792FC-3684-BDC1-006B-27B8B2E15E28}"/>
              </a:ext>
            </a:extLst>
          </p:cNvPr>
          <p:cNvSpPr txBox="1"/>
          <p:nvPr/>
        </p:nvSpPr>
        <p:spPr>
          <a:xfrm>
            <a:off x="2694196" y="1149509"/>
            <a:ext cx="1011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Data Layer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348CBCF-7902-476B-4B73-F501C092515B}"/>
              </a:ext>
            </a:extLst>
          </p:cNvPr>
          <p:cNvSpPr txBox="1"/>
          <p:nvPr/>
        </p:nvSpPr>
        <p:spPr>
          <a:xfrm>
            <a:off x="9450622" y="1243393"/>
            <a:ext cx="1362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Business Layer </a:t>
            </a:r>
          </a:p>
        </p:txBody>
      </p:sp>
      <p:pic>
        <p:nvPicPr>
          <p:cNvPr id="54" name="Graphic 53" descr="Workflow outline">
            <a:extLst>
              <a:ext uri="{FF2B5EF4-FFF2-40B4-BE49-F238E27FC236}">
                <a16:creationId xmlns:a16="http://schemas.microsoft.com/office/drawing/2014/main" id="{54FADBB7-4241-E1D6-53DE-9BD65DB91C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67178" y="4493643"/>
            <a:ext cx="342754" cy="342754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791C8A84-3A5F-8C6C-0184-5CCB3441324B}"/>
              </a:ext>
            </a:extLst>
          </p:cNvPr>
          <p:cNvSpPr txBox="1"/>
          <p:nvPr/>
        </p:nvSpPr>
        <p:spPr>
          <a:xfrm>
            <a:off x="3704291" y="3873193"/>
            <a:ext cx="7761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Workflows</a:t>
            </a:r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id="{2E9F1370-7557-27FA-6273-BCEA0314D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</p:spPr>
        <p:txBody>
          <a:bodyPr lIns="0" tIns="0" rIns="0" bIns="0" anchor="t"/>
          <a:lstStyle/>
          <a:p>
            <a:r>
              <a:rPr lang="en-US">
                <a:cs typeface="Arial"/>
              </a:rPr>
              <a:t>Data access levels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919B6533-2DF4-010B-50D6-FAEBB20E2E0D}"/>
              </a:ext>
            </a:extLst>
          </p:cNvPr>
          <p:cNvCxnSpPr/>
          <p:nvPr/>
        </p:nvCxnSpPr>
        <p:spPr>
          <a:xfrm>
            <a:off x="8119183" y="464366"/>
            <a:ext cx="0" cy="5929268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5" name="Graphic 64" descr="Gears with solid fill">
            <a:extLst>
              <a:ext uri="{FF2B5EF4-FFF2-40B4-BE49-F238E27FC236}">
                <a16:creationId xmlns:a16="http://schemas.microsoft.com/office/drawing/2014/main" id="{E0CCB356-ED50-211B-4847-CFDC6D6F648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260668" y="257055"/>
            <a:ext cx="757780" cy="757780"/>
          </a:xfrm>
          <a:prstGeom prst="rect">
            <a:avLst/>
          </a:prstGeom>
        </p:spPr>
      </p:pic>
      <p:pic>
        <p:nvPicPr>
          <p:cNvPr id="12" name="Graphic 11" descr="Database with solid fill">
            <a:extLst>
              <a:ext uri="{FF2B5EF4-FFF2-40B4-BE49-F238E27FC236}">
                <a16:creationId xmlns:a16="http://schemas.microsoft.com/office/drawing/2014/main" id="{0F59648F-E8E7-69B3-439D-F55B6B6FDE9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01113" y="3750554"/>
            <a:ext cx="1164632" cy="112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4683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5DCEA-8278-2DDA-8BF8-26D1F59CD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CDS approach</a:t>
            </a:r>
            <a:br>
              <a:rPr lang="en-US"/>
            </a:b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69381A-13D3-0198-5A57-010154587A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029600" y="6161113"/>
            <a:ext cx="2159224" cy="216000"/>
          </a:xfrm>
        </p:spPr>
        <p:txBody>
          <a:bodyPr/>
          <a:lstStyle/>
          <a:p>
            <a:fld id="{6B3B0B0F-E794-1244-9699-107C60B9C23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A9E45-8ED2-1E79-373F-0EE0E67211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35294" y="6278191"/>
            <a:ext cx="4053639" cy="230657"/>
          </a:xfrm>
        </p:spPr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3BE4BA7-5ACF-11A5-950D-468ADBE92C7A}"/>
              </a:ext>
            </a:extLst>
          </p:cNvPr>
          <p:cNvSpPr txBox="1">
            <a:spLocks/>
          </p:cNvSpPr>
          <p:nvPr/>
        </p:nvSpPr>
        <p:spPr>
          <a:xfrm>
            <a:off x="1415042" y="298994"/>
            <a:ext cx="10467757" cy="733573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128693-19A8-65FB-073E-710917F641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185" y="885807"/>
            <a:ext cx="11351172" cy="5115256"/>
          </a:xfrm>
          <a:prstGeom prst="rect">
            <a:avLst/>
          </a:prstGeom>
        </p:spPr>
      </p:pic>
      <p:sp>
        <p:nvSpPr>
          <p:cNvPr id="8" name="Diamond 7">
            <a:extLst>
              <a:ext uri="{FF2B5EF4-FFF2-40B4-BE49-F238E27FC236}">
                <a16:creationId xmlns:a16="http://schemas.microsoft.com/office/drawing/2014/main" id="{F35310FB-016E-F9F2-5375-CDB936AFAFB7}"/>
              </a:ext>
            </a:extLst>
          </p:cNvPr>
          <p:cNvSpPr/>
          <p:nvPr/>
        </p:nvSpPr>
        <p:spPr>
          <a:xfrm>
            <a:off x="798784" y="2291259"/>
            <a:ext cx="1231801" cy="1725089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/>
              <a:t>MARS</a:t>
            </a:r>
          </a:p>
          <a:p>
            <a:pPr algn="ctr"/>
            <a:r>
              <a:rPr lang="en-US" sz="1100"/>
              <a:t>Era6</a:t>
            </a:r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F7FDE34B-10E6-7070-6F9B-D4441ABAB76E}"/>
              </a:ext>
            </a:extLst>
          </p:cNvPr>
          <p:cNvSpPr/>
          <p:nvPr/>
        </p:nvSpPr>
        <p:spPr>
          <a:xfrm>
            <a:off x="3862223" y="2789399"/>
            <a:ext cx="588501" cy="949821"/>
          </a:xfrm>
          <a:prstGeom prst="diamond">
            <a:avLst/>
          </a:prstGeom>
          <a:solidFill>
            <a:srgbClr val="6B99A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146AD4-3C3B-726F-A8A5-D46BC529D892}"/>
              </a:ext>
            </a:extLst>
          </p:cNvPr>
          <p:cNvSpPr txBox="1"/>
          <p:nvPr/>
        </p:nvSpPr>
        <p:spPr>
          <a:xfrm>
            <a:off x="3085334" y="2063467"/>
            <a:ext cx="34676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Plug-in (Modular) architecture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BF74DF-BE5C-2E17-C41D-46F6F3985330}"/>
              </a:ext>
            </a:extLst>
          </p:cNvPr>
          <p:cNvSpPr txBox="1"/>
          <p:nvPr/>
        </p:nvSpPr>
        <p:spPr>
          <a:xfrm>
            <a:off x="3653912" y="2379343"/>
            <a:ext cx="15838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FAIR Principles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C16609-5416-1468-4BBF-1BE0FF3CFCB3}"/>
              </a:ext>
            </a:extLst>
          </p:cNvPr>
          <p:cNvSpPr txBox="1"/>
          <p:nvPr/>
        </p:nvSpPr>
        <p:spPr>
          <a:xfrm>
            <a:off x="4027543" y="1698893"/>
            <a:ext cx="132600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Scalability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32F460-F197-7705-5A4C-A40FB112C6D1}"/>
              </a:ext>
            </a:extLst>
          </p:cNvPr>
          <p:cNvSpPr txBox="1"/>
          <p:nvPr/>
        </p:nvSpPr>
        <p:spPr>
          <a:xfrm>
            <a:off x="3148395" y="2695017"/>
            <a:ext cx="290335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Simplicity &amp; consistency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297165-217D-12E1-6874-8CEC6E8CB564}"/>
              </a:ext>
            </a:extLst>
          </p:cNvPr>
          <p:cNvSpPr txBox="1"/>
          <p:nvPr/>
        </p:nvSpPr>
        <p:spPr>
          <a:xfrm>
            <a:off x="3578433" y="3010448"/>
            <a:ext cx="166763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Automatization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14A587-6F38-AEA6-2F66-649C178B593E}"/>
              </a:ext>
            </a:extLst>
          </p:cNvPr>
          <p:cNvSpPr txBox="1"/>
          <p:nvPr/>
        </p:nvSpPr>
        <p:spPr>
          <a:xfrm>
            <a:off x="2995209" y="3346349"/>
            <a:ext cx="41584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Monitoring &amp; Observability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E65642-8034-60DC-1E8D-D89E13393C71}"/>
              </a:ext>
            </a:extLst>
          </p:cNvPr>
          <p:cNvSpPr txBox="1"/>
          <p:nvPr/>
        </p:nvSpPr>
        <p:spPr>
          <a:xfrm>
            <a:off x="2389577" y="5810990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accent1"/>
                </a:solidFill>
              </a:rPr>
              <a:t>     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9C76429-D74E-06F6-AFC7-6A5F3FD916D5}"/>
              </a:ext>
            </a:extLst>
          </p:cNvPr>
          <p:cNvSpPr/>
          <p:nvPr/>
        </p:nvSpPr>
        <p:spPr>
          <a:xfrm>
            <a:off x="2696090" y="5568514"/>
            <a:ext cx="5831368" cy="197140"/>
          </a:xfrm>
          <a:prstGeom prst="rect">
            <a:avLst/>
          </a:prstGeom>
          <a:solidFill>
            <a:srgbClr val="9AB3B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C68489-E9C8-8859-5B68-A86CC7388348}"/>
              </a:ext>
            </a:extLst>
          </p:cNvPr>
          <p:cNvSpPr txBox="1"/>
          <p:nvPr/>
        </p:nvSpPr>
        <p:spPr>
          <a:xfrm>
            <a:off x="2912732" y="3662023"/>
            <a:ext cx="312354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Synergies with other platforms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26CEADB-79EB-A7AA-7051-5D318F5EA859}"/>
              </a:ext>
            </a:extLst>
          </p:cNvPr>
          <p:cNvSpPr txBox="1"/>
          <p:nvPr/>
        </p:nvSpPr>
        <p:spPr>
          <a:xfrm>
            <a:off x="3247567" y="4373212"/>
            <a:ext cx="30957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Cutting-edge technologies</a:t>
            </a:r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89CA82D9-3071-EB60-4C58-7351EC0D9999}"/>
              </a:ext>
            </a:extLst>
          </p:cNvPr>
          <p:cNvSpPr/>
          <p:nvPr/>
        </p:nvSpPr>
        <p:spPr>
          <a:xfrm>
            <a:off x="2878338" y="4066478"/>
            <a:ext cx="341198" cy="369333"/>
          </a:xfrm>
          <a:prstGeom prst="cube">
            <a:avLst/>
          </a:prstGeom>
          <a:solidFill>
            <a:srgbClr val="4D788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ube 21">
            <a:extLst>
              <a:ext uri="{FF2B5EF4-FFF2-40B4-BE49-F238E27FC236}">
                <a16:creationId xmlns:a16="http://schemas.microsoft.com/office/drawing/2014/main" id="{ACE72031-6DA3-7905-1E3D-42537B86D1E9}"/>
              </a:ext>
            </a:extLst>
          </p:cNvPr>
          <p:cNvSpPr/>
          <p:nvPr/>
        </p:nvSpPr>
        <p:spPr>
          <a:xfrm>
            <a:off x="2703164" y="4211263"/>
            <a:ext cx="264014" cy="269246"/>
          </a:xfrm>
          <a:prstGeom prst="cube">
            <a:avLst/>
          </a:prstGeom>
          <a:solidFill>
            <a:srgbClr val="4D788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Graphic 22" descr="Artificial Intelligence outline">
            <a:extLst>
              <a:ext uri="{FF2B5EF4-FFF2-40B4-BE49-F238E27FC236}">
                <a16:creationId xmlns:a16="http://schemas.microsoft.com/office/drawing/2014/main" id="{65FDF1D3-2E68-9335-20DB-B0C7418E09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47919" y="3255649"/>
            <a:ext cx="369332" cy="369332"/>
          </a:xfrm>
          <a:prstGeom prst="rect">
            <a:avLst/>
          </a:prstGeom>
        </p:spPr>
      </p:pic>
      <p:pic>
        <p:nvPicPr>
          <p:cNvPr id="24" name="Graphic 23" descr="Ui Ux outline">
            <a:extLst>
              <a:ext uri="{FF2B5EF4-FFF2-40B4-BE49-F238E27FC236}">
                <a16:creationId xmlns:a16="http://schemas.microsoft.com/office/drawing/2014/main" id="{601E423B-2A27-4BDD-471D-FA9EC5B080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516645" y="2629677"/>
            <a:ext cx="462548" cy="462548"/>
          </a:xfrm>
          <a:prstGeom prst="rect">
            <a:avLst/>
          </a:prstGeom>
        </p:spPr>
      </p:pic>
      <p:pic>
        <p:nvPicPr>
          <p:cNvPr id="25" name="Graphic 24" descr="Target Audience with solid fill">
            <a:extLst>
              <a:ext uri="{FF2B5EF4-FFF2-40B4-BE49-F238E27FC236}">
                <a16:creationId xmlns:a16="http://schemas.microsoft.com/office/drawing/2014/main" id="{FA26BEBF-7FF1-1D07-3045-55732520E9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987577" y="1937185"/>
            <a:ext cx="529068" cy="529068"/>
          </a:xfrm>
          <a:prstGeom prst="rect">
            <a:avLst/>
          </a:prstGeom>
        </p:spPr>
      </p:pic>
      <p:pic>
        <p:nvPicPr>
          <p:cNvPr id="26" name="Graphic 25" descr="Robot outline">
            <a:extLst>
              <a:ext uri="{FF2B5EF4-FFF2-40B4-BE49-F238E27FC236}">
                <a16:creationId xmlns:a16="http://schemas.microsoft.com/office/drawing/2014/main" id="{02A94AFC-9E51-21B9-772C-1476EB32AF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45227" y="3738529"/>
            <a:ext cx="327949" cy="32794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7C86BB8-88F6-1E3D-FFC2-53B737D1CD1E}"/>
              </a:ext>
            </a:extLst>
          </p:cNvPr>
          <p:cNvSpPr txBox="1"/>
          <p:nvPr/>
        </p:nvSpPr>
        <p:spPr>
          <a:xfrm>
            <a:off x="2995209" y="4026597"/>
            <a:ext cx="339067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Open-source &amp; Collaboration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C397C5-8532-F47C-BF26-683B4F830E2D}"/>
              </a:ext>
            </a:extLst>
          </p:cNvPr>
          <p:cNvSpPr txBox="1"/>
          <p:nvPr/>
        </p:nvSpPr>
        <p:spPr>
          <a:xfrm>
            <a:off x="2912732" y="1089228"/>
            <a:ext cx="397412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tx1">
                    <a:lumMod val="65000"/>
                    <a:lumOff val="35000"/>
                  </a:schemeClr>
                </a:solidFill>
              </a:rPr>
              <a:t>ECMWF Common Data Stores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E918B5D-2C68-1622-6D62-8322AABCF2F0}"/>
              </a:ext>
            </a:extLst>
          </p:cNvPr>
          <p:cNvSpPr txBox="1"/>
          <p:nvPr/>
        </p:nvSpPr>
        <p:spPr>
          <a:xfrm>
            <a:off x="2545447" y="5796033"/>
            <a:ext cx="59820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tx2"/>
                </a:solidFill>
              </a:rPr>
              <a:t>Leverage technical and human capabilities to grow organically 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0288EF-036F-47A4-B17A-D552D5F102CB}"/>
              </a:ext>
            </a:extLst>
          </p:cNvPr>
          <p:cNvSpPr txBox="1"/>
          <p:nvPr/>
        </p:nvSpPr>
        <p:spPr>
          <a:xfrm>
            <a:off x="1565692" y="4998796"/>
            <a:ext cx="97975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>
                    <a:lumMod val="50000"/>
                  </a:schemeClr>
                </a:solidFill>
              </a:rPr>
              <a:t>Served by CDS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010AB9-B2E7-F3F6-E22D-4E9AE9BDB384}"/>
              </a:ext>
            </a:extLst>
          </p:cNvPr>
          <p:cNvSpPr txBox="1"/>
          <p:nvPr/>
        </p:nvSpPr>
        <p:spPr>
          <a:xfrm>
            <a:off x="7131756" y="4984142"/>
            <a:ext cx="1069524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>
                    <a:lumMod val="50000"/>
                  </a:schemeClr>
                </a:solidFill>
              </a:rPr>
              <a:t>Powered by CDS</a:t>
            </a:r>
          </a:p>
        </p:txBody>
      </p:sp>
    </p:spTree>
    <p:extLst>
      <p:ext uri="{BB962C8B-B14F-4D97-AF65-F5344CB8AC3E}">
        <p14:creationId xmlns:p14="http://schemas.microsoft.com/office/powerpoint/2010/main" val="29352418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5F1D2-49E0-1468-1016-3E233D44D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 a nutshell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7DB747-54BD-2819-CDFC-459BD5CCFA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134700" y="6203154"/>
            <a:ext cx="2159224" cy="216000"/>
          </a:xfrm>
        </p:spPr>
        <p:txBody>
          <a:bodyPr/>
          <a:lstStyle/>
          <a:p>
            <a:fld id="{6B3B0B0F-E794-1244-9699-107C60B9C23A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0C48C-76C1-D67C-F000-3DA1DA54EE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1012" y="6276858"/>
            <a:ext cx="4053639" cy="230657"/>
          </a:xfrm>
        </p:spPr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A0760F-75EF-F299-3EBC-4BDE67E75F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14" y="927848"/>
            <a:ext cx="11351172" cy="51152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012A321-0BD9-0B2C-64D3-289F92FEEF4A}"/>
              </a:ext>
            </a:extLst>
          </p:cNvPr>
          <p:cNvSpPr txBox="1"/>
          <p:nvPr/>
        </p:nvSpPr>
        <p:spPr>
          <a:xfrm>
            <a:off x="542938" y="3930137"/>
            <a:ext cx="122256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i="1">
                <a:solidFill>
                  <a:schemeClr val="bg1">
                    <a:lumMod val="50000"/>
                  </a:schemeClr>
                </a:solidFill>
              </a:rPr>
              <a:t>MARS, ESGF, SAF, others.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001D31-C61B-F49E-6E51-C292D88458F5}"/>
              </a:ext>
            </a:extLst>
          </p:cNvPr>
          <p:cNvSpPr txBox="1"/>
          <p:nvPr/>
        </p:nvSpPr>
        <p:spPr>
          <a:xfrm>
            <a:off x="3168535" y="4235969"/>
            <a:ext cx="12750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i="1">
                <a:solidFill>
                  <a:schemeClr val="tx2">
                    <a:lumMod val="75000"/>
                  </a:schemeClr>
                </a:solidFill>
              </a:rPr>
              <a:t>MARS on-line, </a:t>
            </a:r>
          </a:p>
          <a:p>
            <a:r>
              <a:rPr lang="en-US" sz="800" i="1" err="1">
                <a:solidFill>
                  <a:schemeClr val="tx2">
                    <a:lumMod val="75000"/>
                  </a:schemeClr>
                </a:solidFill>
              </a:rPr>
              <a:t>Obs</a:t>
            </a:r>
            <a:r>
              <a:rPr lang="en-US" sz="800" i="1">
                <a:solidFill>
                  <a:schemeClr val="tx2">
                    <a:lumMod val="75000"/>
                  </a:schemeClr>
                </a:solidFill>
              </a:rPr>
              <a:t>-Repo, Datastore, </a:t>
            </a:r>
          </a:p>
          <a:p>
            <a:r>
              <a:rPr lang="en-US" sz="800" i="1">
                <a:solidFill>
                  <a:schemeClr val="tx2">
                    <a:lumMod val="75000"/>
                  </a:schemeClr>
                </a:solidFill>
              </a:rPr>
              <a:t>S3-ARCO Data Lake (restricted).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162A8C-09B0-23D6-ED19-769AB5C5D6E6}"/>
              </a:ext>
            </a:extLst>
          </p:cNvPr>
          <p:cNvSpPr txBox="1"/>
          <p:nvPr/>
        </p:nvSpPr>
        <p:spPr>
          <a:xfrm>
            <a:off x="3871170" y="2565203"/>
            <a:ext cx="10089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>
                <a:solidFill>
                  <a:schemeClr val="tx2"/>
                </a:solidFill>
              </a:rPr>
              <a:t>MARS, URL, WPS, others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886A0B-22EB-F580-97BD-142BA09E36D0}"/>
              </a:ext>
            </a:extLst>
          </p:cNvPr>
          <p:cNvSpPr txBox="1"/>
          <p:nvPr/>
        </p:nvSpPr>
        <p:spPr>
          <a:xfrm>
            <a:off x="5045013" y="2805308"/>
            <a:ext cx="115608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i="1">
                <a:solidFill>
                  <a:schemeClr val="accent5">
                    <a:lumMod val="20000"/>
                    <a:lumOff val="80000"/>
                  </a:schemeClr>
                </a:solidFill>
              </a:rPr>
              <a:t>Catalogues</a:t>
            </a:r>
            <a:r>
              <a:rPr lang="en-US" sz="800" i="1">
                <a:solidFill>
                  <a:schemeClr val="bg1">
                    <a:lumMod val="95000"/>
                  </a:schemeClr>
                </a:solidFill>
              </a:rPr>
              <a:t>, User Services,</a:t>
            </a:r>
          </a:p>
          <a:p>
            <a:r>
              <a:rPr lang="en-US" sz="800" i="1">
                <a:solidFill>
                  <a:schemeClr val="bg1">
                    <a:lumMod val="95000"/>
                  </a:schemeClr>
                </a:solidFill>
              </a:rPr>
              <a:t>Broker, QoS, APIs, Scheduler, EQC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6A7D6D-6F0C-8BA9-B640-6E2E7752151D}"/>
              </a:ext>
            </a:extLst>
          </p:cNvPr>
          <p:cNvSpPr txBox="1"/>
          <p:nvPr/>
        </p:nvSpPr>
        <p:spPr>
          <a:xfrm>
            <a:off x="7904898" y="1622174"/>
            <a:ext cx="39006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i="1">
                <a:solidFill>
                  <a:srgbClr val="C00000"/>
                </a:solidFill>
              </a:rPr>
              <a:t>Climate (CDS), </a:t>
            </a:r>
          </a:p>
          <a:p>
            <a:r>
              <a:rPr lang="en-US" sz="800" i="1">
                <a:solidFill>
                  <a:srgbClr val="00B0F0"/>
                </a:solidFill>
              </a:rPr>
              <a:t>Atmosphere (ADS), </a:t>
            </a:r>
            <a:r>
              <a:rPr lang="en-US" sz="800" i="1"/>
              <a:t>…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BBAF86-8531-B846-7A4B-7AA9585534F4}"/>
              </a:ext>
            </a:extLst>
          </p:cNvPr>
          <p:cNvSpPr txBox="1"/>
          <p:nvPr/>
        </p:nvSpPr>
        <p:spPr>
          <a:xfrm>
            <a:off x="9509249" y="4514499"/>
            <a:ext cx="12218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err="1">
                <a:solidFill>
                  <a:schemeClr val="tx2">
                    <a:lumMod val="60000"/>
                    <a:lumOff val="40000"/>
                  </a:schemeClr>
                </a:solidFill>
              </a:rPr>
              <a:t>WEkEO</a:t>
            </a:r>
            <a:r>
              <a:rPr lang="en-US" sz="800" b="1">
                <a:solidFill>
                  <a:schemeClr val="tx2">
                    <a:lumMod val="60000"/>
                    <a:lumOff val="40000"/>
                  </a:schemeClr>
                </a:solidFill>
              </a:rPr>
              <a:t>,</a:t>
            </a:r>
            <a:r>
              <a:rPr lang="en-US" sz="800">
                <a:solidFill>
                  <a:schemeClr val="tx2">
                    <a:lumMod val="60000"/>
                    <a:lumOff val="40000"/>
                  </a:schemeClr>
                </a:solidFill>
              </a:rPr>
              <a:t> Climate Adapt, GDDS, Twins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CB7DBF-7F34-ABA1-B880-1F521CE99976}"/>
              </a:ext>
            </a:extLst>
          </p:cNvPr>
          <p:cNvSpPr txBox="1"/>
          <p:nvPr/>
        </p:nvSpPr>
        <p:spPr>
          <a:xfrm>
            <a:off x="2966648" y="1052163"/>
            <a:ext cx="397412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tx1">
                    <a:lumMod val="65000"/>
                    <a:lumOff val="35000"/>
                  </a:schemeClr>
                </a:solidFill>
              </a:rPr>
              <a:t>ECMWF Common Data Stores </a:t>
            </a:r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CE548FB3-9882-A080-1706-5CD4A5758DCC}"/>
              </a:ext>
            </a:extLst>
          </p:cNvPr>
          <p:cNvSpPr/>
          <p:nvPr/>
        </p:nvSpPr>
        <p:spPr>
          <a:xfrm>
            <a:off x="2898751" y="4514499"/>
            <a:ext cx="270494" cy="240295"/>
          </a:xfrm>
          <a:prstGeom prst="cube">
            <a:avLst/>
          </a:prstGeom>
          <a:solidFill>
            <a:srgbClr val="4D788B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EE3D333-2950-E7D4-79F3-890FEF6C7FCC}"/>
              </a:ext>
            </a:extLst>
          </p:cNvPr>
          <p:cNvSpPr txBox="1"/>
          <p:nvPr/>
        </p:nvSpPr>
        <p:spPr>
          <a:xfrm>
            <a:off x="7553946" y="3791224"/>
            <a:ext cx="1222567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i="1">
                <a:solidFill>
                  <a:schemeClr val="bg1">
                    <a:lumMod val="50000"/>
                  </a:schemeClr>
                </a:solidFill>
              </a:rPr>
              <a:t>Metadata: </a:t>
            </a:r>
          </a:p>
          <a:p>
            <a:r>
              <a:rPr lang="en-US" sz="800" i="1">
                <a:solidFill>
                  <a:schemeClr val="bg1">
                    <a:lumMod val="50000"/>
                  </a:schemeClr>
                </a:solidFill>
              </a:rPr>
              <a:t>CSW</a:t>
            </a:r>
          </a:p>
          <a:p>
            <a:r>
              <a:rPr lang="en-US" sz="800" b="1" i="1">
                <a:solidFill>
                  <a:srgbClr val="0070C0"/>
                </a:solidFill>
              </a:rPr>
              <a:t>STAC</a:t>
            </a:r>
          </a:p>
          <a:p>
            <a:r>
              <a:rPr lang="en-US" sz="800" b="1" i="1">
                <a:solidFill>
                  <a:schemeClr val="bg1">
                    <a:lumMod val="50000"/>
                  </a:schemeClr>
                </a:solidFill>
              </a:rPr>
              <a:t>Visualization:</a:t>
            </a:r>
          </a:p>
          <a:p>
            <a:r>
              <a:rPr lang="en-US" sz="800" i="1">
                <a:solidFill>
                  <a:schemeClr val="bg1">
                    <a:lumMod val="50000"/>
                  </a:schemeClr>
                </a:solidFill>
              </a:rPr>
              <a:t>WMTS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81E6D6-9F5A-8D58-F5C9-F13CF6AE3366}"/>
              </a:ext>
            </a:extLst>
          </p:cNvPr>
          <p:cNvSpPr txBox="1"/>
          <p:nvPr/>
        </p:nvSpPr>
        <p:spPr>
          <a:xfrm>
            <a:off x="1611507" y="5014095"/>
            <a:ext cx="97975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>
                    <a:lumMod val="50000"/>
                  </a:schemeClr>
                </a:solidFill>
              </a:rPr>
              <a:t>Served by CDS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4C3E5F8-D7A1-8982-A509-A1E3115E097F}"/>
              </a:ext>
            </a:extLst>
          </p:cNvPr>
          <p:cNvSpPr txBox="1"/>
          <p:nvPr/>
        </p:nvSpPr>
        <p:spPr>
          <a:xfrm>
            <a:off x="7185474" y="5014095"/>
            <a:ext cx="1069524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>
                    <a:lumMod val="50000"/>
                  </a:schemeClr>
                </a:solidFill>
              </a:rPr>
              <a:t>Powered by CDS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831E8EC-E224-88B5-F03C-11203312CA4B}"/>
              </a:ext>
            </a:extLst>
          </p:cNvPr>
          <p:cNvSpPr txBox="1"/>
          <p:nvPr/>
        </p:nvSpPr>
        <p:spPr>
          <a:xfrm>
            <a:off x="1611969" y="5014095"/>
            <a:ext cx="97975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>
                    <a:lumMod val="50000"/>
                  </a:schemeClr>
                </a:solidFill>
              </a:rPr>
              <a:t>Served by CDS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A075D9-F385-CEBE-3092-46224C3024F5}"/>
              </a:ext>
            </a:extLst>
          </p:cNvPr>
          <p:cNvSpPr txBox="1"/>
          <p:nvPr/>
        </p:nvSpPr>
        <p:spPr>
          <a:xfrm>
            <a:off x="7131756" y="5007588"/>
            <a:ext cx="1069524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>
                    <a:lumMod val="50000"/>
                  </a:schemeClr>
                </a:solidFill>
              </a:rPr>
              <a:t>Powered by CDS</a:t>
            </a:r>
          </a:p>
        </p:txBody>
      </p:sp>
    </p:spTree>
    <p:extLst>
      <p:ext uri="{BB962C8B-B14F-4D97-AF65-F5344CB8AC3E}">
        <p14:creationId xmlns:p14="http://schemas.microsoft.com/office/powerpoint/2010/main" val="8063697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2AD8F-3FC1-F1EB-6871-58F2FEF6E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r>
              <a:rPr lang="en-US"/>
              <a:t>Challenges</a:t>
            </a:r>
            <a:br>
              <a:rPr lang="en-US"/>
            </a:b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10BFA0-2ED8-ED5D-FE39-B5A2CF56EF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CE184-0085-3C8A-6ABC-9A06CA700F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5DC8128-6FF1-4D3E-E16C-590FD2312246}"/>
              </a:ext>
            </a:extLst>
          </p:cNvPr>
          <p:cNvSpPr txBox="1">
            <a:spLocks/>
          </p:cNvSpPr>
          <p:nvPr/>
        </p:nvSpPr>
        <p:spPr>
          <a:xfrm>
            <a:off x="1341471" y="202090"/>
            <a:ext cx="10467757" cy="733573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5B49BB-A9BE-B05A-39D8-65A934A17B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528" y="1054257"/>
            <a:ext cx="11351172" cy="5115256"/>
          </a:xfrm>
          <a:prstGeom prst="rect">
            <a:avLst/>
          </a:prstGeom>
        </p:spPr>
      </p:pic>
      <p:sp>
        <p:nvSpPr>
          <p:cNvPr id="8" name="Diamond 7">
            <a:extLst>
              <a:ext uri="{FF2B5EF4-FFF2-40B4-BE49-F238E27FC236}">
                <a16:creationId xmlns:a16="http://schemas.microsoft.com/office/drawing/2014/main" id="{43E325B8-F635-B398-4B65-6F7283EBEA6C}"/>
              </a:ext>
            </a:extLst>
          </p:cNvPr>
          <p:cNvSpPr/>
          <p:nvPr/>
        </p:nvSpPr>
        <p:spPr>
          <a:xfrm>
            <a:off x="240029" y="1895330"/>
            <a:ext cx="1771090" cy="2640459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MARS</a:t>
            </a:r>
          </a:p>
          <a:p>
            <a:pPr algn="ctr"/>
            <a:r>
              <a:rPr lang="en-US"/>
              <a:t>Era6</a:t>
            </a:r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66AB4196-30A7-0616-C4C5-0146ACAE18AE}"/>
              </a:ext>
            </a:extLst>
          </p:cNvPr>
          <p:cNvSpPr/>
          <p:nvPr/>
        </p:nvSpPr>
        <p:spPr>
          <a:xfrm>
            <a:off x="889535" y="4354859"/>
            <a:ext cx="706098" cy="1088473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07498979-5D66-CE64-EDFA-FF65534A3E88}"/>
              </a:ext>
            </a:extLst>
          </p:cNvPr>
          <p:cNvSpPr/>
          <p:nvPr/>
        </p:nvSpPr>
        <p:spPr>
          <a:xfrm>
            <a:off x="10702" y="1159159"/>
            <a:ext cx="863589" cy="1585273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8B079F98-609D-8834-8A4C-9019FC87CE5B}"/>
              </a:ext>
            </a:extLst>
          </p:cNvPr>
          <p:cNvSpPr/>
          <p:nvPr/>
        </p:nvSpPr>
        <p:spPr>
          <a:xfrm>
            <a:off x="2073811" y="2269522"/>
            <a:ext cx="1067740" cy="1842382"/>
          </a:xfrm>
          <a:prstGeom prst="diamond">
            <a:avLst/>
          </a:prstGeom>
          <a:solidFill>
            <a:srgbClr val="4D788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>
                <a:solidFill>
                  <a:schemeClr val="accent3">
                    <a:lumMod val="60000"/>
                    <a:lumOff val="40000"/>
                  </a:schemeClr>
                </a:solidFill>
              </a:rPr>
              <a:t>ERA6</a:t>
            </a:r>
          </a:p>
          <a:p>
            <a:pPr algn="ctr"/>
            <a:r>
              <a:rPr lang="en-US" sz="1050">
                <a:solidFill>
                  <a:schemeClr val="accent3">
                    <a:lumMod val="60000"/>
                    <a:lumOff val="40000"/>
                  </a:schemeClr>
                </a:solidFill>
              </a:rPr>
              <a:t>On-line</a:t>
            </a:r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C5001CD8-442E-BD7A-47FD-D41D37B44D12}"/>
              </a:ext>
            </a:extLst>
          </p:cNvPr>
          <p:cNvSpPr/>
          <p:nvPr/>
        </p:nvSpPr>
        <p:spPr>
          <a:xfrm>
            <a:off x="2825218" y="2119600"/>
            <a:ext cx="588501" cy="949821"/>
          </a:xfrm>
          <a:prstGeom prst="diamond">
            <a:avLst/>
          </a:prstGeom>
          <a:solidFill>
            <a:srgbClr val="4D788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87CF7487-9554-9DB3-A362-9F27D725A681}"/>
              </a:ext>
            </a:extLst>
          </p:cNvPr>
          <p:cNvSpPr/>
          <p:nvPr/>
        </p:nvSpPr>
        <p:spPr>
          <a:xfrm>
            <a:off x="2761471" y="3636993"/>
            <a:ext cx="588501" cy="949821"/>
          </a:xfrm>
          <a:prstGeom prst="diamond">
            <a:avLst/>
          </a:prstGeom>
          <a:solidFill>
            <a:srgbClr val="4D788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427738EB-120E-B610-0DBA-AA511CCD2B11}"/>
              </a:ext>
            </a:extLst>
          </p:cNvPr>
          <p:cNvSpPr/>
          <p:nvPr/>
        </p:nvSpPr>
        <p:spPr>
          <a:xfrm>
            <a:off x="2946755" y="2744432"/>
            <a:ext cx="588501" cy="949821"/>
          </a:xfrm>
          <a:prstGeom prst="diamond">
            <a:avLst/>
          </a:prstGeom>
          <a:solidFill>
            <a:srgbClr val="4D788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D029ADC1-8FF2-A8BD-51E0-B671BC1671EF}"/>
              </a:ext>
            </a:extLst>
          </p:cNvPr>
          <p:cNvSpPr/>
          <p:nvPr/>
        </p:nvSpPr>
        <p:spPr>
          <a:xfrm>
            <a:off x="352182" y="4042578"/>
            <a:ext cx="579941" cy="1088472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iamond 15">
            <a:extLst>
              <a:ext uri="{FF2B5EF4-FFF2-40B4-BE49-F238E27FC236}">
                <a16:creationId xmlns:a16="http://schemas.microsoft.com/office/drawing/2014/main" id="{25209381-3AA1-EB47-F3CF-964EE8C90089}"/>
              </a:ext>
            </a:extLst>
          </p:cNvPr>
          <p:cNvSpPr/>
          <p:nvPr/>
        </p:nvSpPr>
        <p:spPr>
          <a:xfrm>
            <a:off x="35087" y="3411609"/>
            <a:ext cx="579941" cy="1002494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2A312FAB-F337-B07C-013F-3EB29D17F4F4}"/>
              </a:ext>
            </a:extLst>
          </p:cNvPr>
          <p:cNvSpPr/>
          <p:nvPr/>
        </p:nvSpPr>
        <p:spPr>
          <a:xfrm>
            <a:off x="3341566" y="4412176"/>
            <a:ext cx="553665" cy="533844"/>
          </a:xfrm>
          <a:prstGeom prst="cube">
            <a:avLst/>
          </a:prstGeom>
          <a:solidFill>
            <a:srgbClr val="4D788B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35413ABD-7A67-069C-87A3-D1294C2421CD}"/>
              </a:ext>
            </a:extLst>
          </p:cNvPr>
          <p:cNvSpPr/>
          <p:nvPr/>
        </p:nvSpPr>
        <p:spPr>
          <a:xfrm>
            <a:off x="2789229" y="4430851"/>
            <a:ext cx="553665" cy="533844"/>
          </a:xfrm>
          <a:prstGeom prst="cube">
            <a:avLst/>
          </a:prstGeom>
          <a:solidFill>
            <a:srgbClr val="4D788B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A00848-58F2-FEA0-801F-CF20979FD945}"/>
              </a:ext>
            </a:extLst>
          </p:cNvPr>
          <p:cNvSpPr txBox="1"/>
          <p:nvPr/>
        </p:nvSpPr>
        <p:spPr>
          <a:xfrm>
            <a:off x="2816222" y="4589299"/>
            <a:ext cx="1175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bg1">
                    <a:lumMod val="85000"/>
                  </a:schemeClr>
                </a:solidFill>
              </a:rPr>
              <a:t>ARCO Data cubes</a:t>
            </a:r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B164B612-5F64-D91E-9FA6-103EBC779EC1}"/>
              </a:ext>
            </a:extLst>
          </p:cNvPr>
          <p:cNvSpPr/>
          <p:nvPr/>
        </p:nvSpPr>
        <p:spPr>
          <a:xfrm>
            <a:off x="669957" y="968565"/>
            <a:ext cx="569722" cy="951949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iamond 20">
            <a:extLst>
              <a:ext uri="{FF2B5EF4-FFF2-40B4-BE49-F238E27FC236}">
                <a16:creationId xmlns:a16="http://schemas.microsoft.com/office/drawing/2014/main" id="{52F94373-F3D1-A8BA-869A-5AA54204F530}"/>
              </a:ext>
            </a:extLst>
          </p:cNvPr>
          <p:cNvSpPr/>
          <p:nvPr/>
        </p:nvSpPr>
        <p:spPr>
          <a:xfrm>
            <a:off x="1149524" y="1438186"/>
            <a:ext cx="413346" cy="673826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iamond 21">
            <a:extLst>
              <a:ext uri="{FF2B5EF4-FFF2-40B4-BE49-F238E27FC236}">
                <a16:creationId xmlns:a16="http://schemas.microsoft.com/office/drawing/2014/main" id="{1D59A809-004D-3812-BFD8-191C25A0A369}"/>
              </a:ext>
            </a:extLst>
          </p:cNvPr>
          <p:cNvSpPr/>
          <p:nvPr/>
        </p:nvSpPr>
        <p:spPr>
          <a:xfrm>
            <a:off x="-17275" y="2492156"/>
            <a:ext cx="413346" cy="673826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iamond 22">
            <a:extLst>
              <a:ext uri="{FF2B5EF4-FFF2-40B4-BE49-F238E27FC236}">
                <a16:creationId xmlns:a16="http://schemas.microsoft.com/office/drawing/2014/main" id="{DA8304BA-D3F0-84CD-1100-DC1332DD3CF3}"/>
              </a:ext>
            </a:extLst>
          </p:cNvPr>
          <p:cNvSpPr/>
          <p:nvPr/>
        </p:nvSpPr>
        <p:spPr>
          <a:xfrm>
            <a:off x="1476257" y="968565"/>
            <a:ext cx="447592" cy="757891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Graphic 23" descr="User with solid fill">
            <a:extLst>
              <a:ext uri="{FF2B5EF4-FFF2-40B4-BE49-F238E27FC236}">
                <a16:creationId xmlns:a16="http://schemas.microsoft.com/office/drawing/2014/main" id="{9EB44AEC-550D-FB2F-31CD-5FEECB1542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31940" y="1482573"/>
            <a:ext cx="366126" cy="437941"/>
          </a:xfrm>
          <a:prstGeom prst="rect">
            <a:avLst/>
          </a:prstGeom>
        </p:spPr>
      </p:pic>
      <p:pic>
        <p:nvPicPr>
          <p:cNvPr id="25" name="Graphic 24" descr="User with solid fill">
            <a:extLst>
              <a:ext uri="{FF2B5EF4-FFF2-40B4-BE49-F238E27FC236}">
                <a16:creationId xmlns:a16="http://schemas.microsoft.com/office/drawing/2014/main" id="{25DBC099-2B42-DD67-F0A3-A3D375E74F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50881" y="1103853"/>
            <a:ext cx="305069" cy="364908"/>
          </a:xfrm>
          <a:prstGeom prst="rect">
            <a:avLst/>
          </a:prstGeom>
        </p:spPr>
      </p:pic>
      <p:pic>
        <p:nvPicPr>
          <p:cNvPr id="26" name="Graphic 25" descr="User with solid fill">
            <a:extLst>
              <a:ext uri="{FF2B5EF4-FFF2-40B4-BE49-F238E27FC236}">
                <a16:creationId xmlns:a16="http://schemas.microsoft.com/office/drawing/2014/main" id="{637C8649-09FF-78EE-71E0-A5C457F311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644070" y="2057537"/>
            <a:ext cx="413346" cy="494423"/>
          </a:xfrm>
          <a:prstGeom prst="rect">
            <a:avLst/>
          </a:prstGeom>
        </p:spPr>
      </p:pic>
      <p:pic>
        <p:nvPicPr>
          <p:cNvPr id="27" name="Graphic 26" descr="User with solid fill">
            <a:extLst>
              <a:ext uri="{FF2B5EF4-FFF2-40B4-BE49-F238E27FC236}">
                <a16:creationId xmlns:a16="http://schemas.microsoft.com/office/drawing/2014/main" id="{8CF0E02C-6F79-0502-F7C9-F568415B82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31940" y="4314132"/>
            <a:ext cx="413346" cy="494423"/>
          </a:xfrm>
          <a:prstGeom prst="rect">
            <a:avLst/>
          </a:prstGeom>
        </p:spPr>
      </p:pic>
      <p:pic>
        <p:nvPicPr>
          <p:cNvPr id="28" name="Graphic 27" descr="Target Audience with solid fill">
            <a:extLst>
              <a:ext uri="{FF2B5EF4-FFF2-40B4-BE49-F238E27FC236}">
                <a16:creationId xmlns:a16="http://schemas.microsoft.com/office/drawing/2014/main" id="{6BA22D00-0273-CB47-BF4E-A4C61A075C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82828" y="2272788"/>
            <a:ext cx="529068" cy="529068"/>
          </a:xfrm>
          <a:prstGeom prst="rect">
            <a:avLst/>
          </a:prstGeom>
        </p:spPr>
      </p:pic>
      <p:pic>
        <p:nvPicPr>
          <p:cNvPr id="29" name="Graphic 28" descr="Target Audience with solid fill">
            <a:extLst>
              <a:ext uri="{FF2B5EF4-FFF2-40B4-BE49-F238E27FC236}">
                <a16:creationId xmlns:a16="http://schemas.microsoft.com/office/drawing/2014/main" id="{334F01AF-0B6A-17C3-BC37-3C404995B2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82017" y="3219342"/>
            <a:ext cx="722820" cy="722820"/>
          </a:xfrm>
          <a:prstGeom prst="rect">
            <a:avLst/>
          </a:prstGeom>
        </p:spPr>
      </p:pic>
      <p:pic>
        <p:nvPicPr>
          <p:cNvPr id="30" name="Graphic 29" descr="Ui Ux outline">
            <a:extLst>
              <a:ext uri="{FF2B5EF4-FFF2-40B4-BE49-F238E27FC236}">
                <a16:creationId xmlns:a16="http://schemas.microsoft.com/office/drawing/2014/main" id="{DDAA078B-F350-7872-66BA-A99EDFE500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422139" y="1533571"/>
            <a:ext cx="447592" cy="447592"/>
          </a:xfrm>
          <a:prstGeom prst="rect">
            <a:avLst/>
          </a:prstGeom>
        </p:spPr>
      </p:pic>
      <p:pic>
        <p:nvPicPr>
          <p:cNvPr id="31" name="Graphic 30" descr="Ui Ux outline">
            <a:extLst>
              <a:ext uri="{FF2B5EF4-FFF2-40B4-BE49-F238E27FC236}">
                <a16:creationId xmlns:a16="http://schemas.microsoft.com/office/drawing/2014/main" id="{AE92B74C-0BD5-1759-7DC1-6EDF6C37E6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469593" y="2694560"/>
            <a:ext cx="615118" cy="615118"/>
          </a:xfrm>
          <a:prstGeom prst="rect">
            <a:avLst/>
          </a:prstGeom>
        </p:spPr>
      </p:pic>
      <p:pic>
        <p:nvPicPr>
          <p:cNvPr id="32" name="Graphic 31" descr="Artificial Intelligence outline">
            <a:extLst>
              <a:ext uri="{FF2B5EF4-FFF2-40B4-BE49-F238E27FC236}">
                <a16:creationId xmlns:a16="http://schemas.microsoft.com/office/drawing/2014/main" id="{58FD8897-A961-9EDE-BC52-AB2EFD5F2C0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323099" y="2773098"/>
            <a:ext cx="419165" cy="419165"/>
          </a:xfrm>
          <a:prstGeom prst="rect">
            <a:avLst/>
          </a:prstGeom>
        </p:spPr>
      </p:pic>
      <p:pic>
        <p:nvPicPr>
          <p:cNvPr id="33" name="Graphic 32" descr="Artificial Intelligence outline">
            <a:extLst>
              <a:ext uri="{FF2B5EF4-FFF2-40B4-BE49-F238E27FC236}">
                <a16:creationId xmlns:a16="http://schemas.microsoft.com/office/drawing/2014/main" id="{CC9A83A5-72D5-5EBA-32FC-6A7BA11F9F5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608289" y="4914475"/>
            <a:ext cx="485624" cy="485624"/>
          </a:xfrm>
          <a:prstGeom prst="rect">
            <a:avLst/>
          </a:prstGeom>
        </p:spPr>
      </p:pic>
      <p:sp>
        <p:nvSpPr>
          <p:cNvPr id="34" name="Diamond 33">
            <a:extLst>
              <a:ext uri="{FF2B5EF4-FFF2-40B4-BE49-F238E27FC236}">
                <a16:creationId xmlns:a16="http://schemas.microsoft.com/office/drawing/2014/main" id="{EDEAA0F4-13A7-8BE4-B541-4B82289D9CBF}"/>
              </a:ext>
            </a:extLst>
          </p:cNvPr>
          <p:cNvSpPr/>
          <p:nvPr/>
        </p:nvSpPr>
        <p:spPr>
          <a:xfrm>
            <a:off x="10082185" y="4335058"/>
            <a:ext cx="563282" cy="951119"/>
          </a:xfrm>
          <a:prstGeom prst="diamond">
            <a:avLst/>
          </a:prstGeom>
          <a:solidFill>
            <a:srgbClr val="EADFC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iamond 34">
            <a:extLst>
              <a:ext uri="{FF2B5EF4-FFF2-40B4-BE49-F238E27FC236}">
                <a16:creationId xmlns:a16="http://schemas.microsoft.com/office/drawing/2014/main" id="{0B0485E3-9F43-618F-1999-B20F08BA37BD}"/>
              </a:ext>
            </a:extLst>
          </p:cNvPr>
          <p:cNvSpPr/>
          <p:nvPr/>
        </p:nvSpPr>
        <p:spPr>
          <a:xfrm>
            <a:off x="10331082" y="4468660"/>
            <a:ext cx="563282" cy="951119"/>
          </a:xfrm>
          <a:prstGeom prst="diamond">
            <a:avLst/>
          </a:prstGeom>
          <a:solidFill>
            <a:srgbClr val="EADFCF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A531D7-6D28-766B-A241-DB20F3ED5D7A}"/>
              </a:ext>
            </a:extLst>
          </p:cNvPr>
          <p:cNvSpPr txBox="1"/>
          <p:nvPr/>
        </p:nvSpPr>
        <p:spPr>
          <a:xfrm>
            <a:off x="8517844" y="1119157"/>
            <a:ext cx="1417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2">
                    <a:lumMod val="60000"/>
                    <a:lumOff val="40000"/>
                  </a:schemeClr>
                </a:solidFill>
              </a:rPr>
              <a:t>&gt; 2700k user/day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737BB2-257D-C124-C6A3-1DBD647DE2D6}"/>
              </a:ext>
            </a:extLst>
          </p:cNvPr>
          <p:cNvSpPr txBox="1"/>
          <p:nvPr/>
        </p:nvSpPr>
        <p:spPr>
          <a:xfrm>
            <a:off x="9320004" y="1485489"/>
            <a:ext cx="18501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tx2">
                    <a:lumMod val="60000"/>
                    <a:lumOff val="40000"/>
                  </a:schemeClr>
                </a:solidFill>
              </a:rPr>
              <a:t>Peaks over </a:t>
            </a:r>
            <a:r>
              <a:rPr lang="en-US" sz="1200" b="1">
                <a:solidFill>
                  <a:schemeClr val="tx2">
                    <a:lumMod val="60000"/>
                    <a:lumOff val="40000"/>
                  </a:schemeClr>
                </a:solidFill>
              </a:rPr>
              <a:t>200 TB/day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85FDF1D-FC7B-812F-818B-5232A024495C}"/>
              </a:ext>
            </a:extLst>
          </p:cNvPr>
          <p:cNvSpPr txBox="1"/>
          <p:nvPr/>
        </p:nvSpPr>
        <p:spPr>
          <a:xfrm>
            <a:off x="8517844" y="1935322"/>
            <a:ext cx="2433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2">
                    <a:lumMod val="60000"/>
                    <a:lumOff val="40000"/>
                  </a:schemeClr>
                </a:solidFill>
              </a:rPr>
              <a:t>1 million requests/day reached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95E75E3-69DA-33EA-B693-77E3E95BAC89}"/>
              </a:ext>
            </a:extLst>
          </p:cNvPr>
          <p:cNvSpPr txBox="1"/>
          <p:nvPr/>
        </p:nvSpPr>
        <p:spPr>
          <a:xfrm>
            <a:off x="10647391" y="2861910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tx2">
                    <a:lumMod val="60000"/>
                    <a:lumOff val="40000"/>
                  </a:schemeClr>
                </a:solidFill>
              </a:rPr>
              <a:t>AI / ML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19AAA7C-A074-1BE0-EEB4-6913B71FAE4A}"/>
              </a:ext>
            </a:extLst>
          </p:cNvPr>
          <p:cNvSpPr txBox="1"/>
          <p:nvPr/>
        </p:nvSpPr>
        <p:spPr>
          <a:xfrm>
            <a:off x="11027272" y="1282068"/>
            <a:ext cx="1118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tx2">
                    <a:lumMod val="60000"/>
                    <a:lumOff val="40000"/>
                  </a:schemeClr>
                </a:solidFill>
              </a:rPr>
              <a:t>Real time Apps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F9B99B9-A53B-EBDB-C4BD-CC932B0987D7}"/>
              </a:ext>
            </a:extLst>
          </p:cNvPr>
          <p:cNvSpPr txBox="1"/>
          <p:nvPr/>
        </p:nvSpPr>
        <p:spPr>
          <a:xfrm>
            <a:off x="11425518" y="3205544"/>
            <a:ext cx="703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tx2">
                    <a:lumMod val="60000"/>
                    <a:lumOff val="40000"/>
                  </a:schemeClr>
                </a:solidFill>
              </a:rPr>
              <a:t>3D Apps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08702D1-9558-B059-7545-77078E7CA733}"/>
              </a:ext>
            </a:extLst>
          </p:cNvPr>
          <p:cNvSpPr txBox="1"/>
          <p:nvPr/>
        </p:nvSpPr>
        <p:spPr>
          <a:xfrm>
            <a:off x="10295609" y="2354133"/>
            <a:ext cx="1439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tx2">
                    <a:lumMod val="60000"/>
                    <a:lumOff val="40000"/>
                  </a:schemeClr>
                </a:solidFill>
              </a:rPr>
              <a:t>External Platforms</a:t>
            </a:r>
          </a:p>
        </p:txBody>
      </p:sp>
      <p:sp>
        <p:nvSpPr>
          <p:cNvPr id="43" name="Right Arrow 42">
            <a:extLst>
              <a:ext uri="{FF2B5EF4-FFF2-40B4-BE49-F238E27FC236}">
                <a16:creationId xmlns:a16="http://schemas.microsoft.com/office/drawing/2014/main" id="{2C68D2DB-4A40-EC34-6A97-1EDB8271DCAC}"/>
              </a:ext>
            </a:extLst>
          </p:cNvPr>
          <p:cNvSpPr/>
          <p:nvPr/>
        </p:nvSpPr>
        <p:spPr>
          <a:xfrm>
            <a:off x="8517844" y="5694477"/>
            <a:ext cx="1848885" cy="353683"/>
          </a:xfrm>
          <a:prstGeom prst="rightArrow">
            <a:avLst>
              <a:gd name="adj1" fmla="val 50000"/>
              <a:gd name="adj2" fmla="val 47561"/>
            </a:avLst>
          </a:prstGeom>
          <a:solidFill>
            <a:srgbClr val="9AB3B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0ECC917-C761-6895-E499-04F8F05D2031}"/>
              </a:ext>
            </a:extLst>
          </p:cNvPr>
          <p:cNvSpPr/>
          <p:nvPr/>
        </p:nvSpPr>
        <p:spPr>
          <a:xfrm>
            <a:off x="788828" y="5779877"/>
            <a:ext cx="1617295" cy="219116"/>
          </a:xfrm>
          <a:prstGeom prst="rect">
            <a:avLst/>
          </a:prstGeom>
          <a:solidFill>
            <a:srgbClr val="9AB3B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FD6202E-4D26-0363-955C-6EE30B149E06}"/>
              </a:ext>
            </a:extLst>
          </p:cNvPr>
          <p:cNvSpPr txBox="1"/>
          <p:nvPr/>
        </p:nvSpPr>
        <p:spPr>
          <a:xfrm>
            <a:off x="710978" y="6048160"/>
            <a:ext cx="7569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</a:rPr>
              <a:t>Exabytes?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62ADB22-535B-97D6-BCD3-8EA1FDE949F1}"/>
              </a:ext>
            </a:extLst>
          </p:cNvPr>
          <p:cNvSpPr txBox="1"/>
          <p:nvPr/>
        </p:nvSpPr>
        <p:spPr>
          <a:xfrm>
            <a:off x="8403960" y="6044655"/>
            <a:ext cx="28568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</a:rPr>
              <a:t>The limits of human (or machines?) imagination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EF75ABD-501D-071C-C816-2C8466FEE9E1}"/>
              </a:ext>
            </a:extLst>
          </p:cNvPr>
          <p:cNvSpPr txBox="1"/>
          <p:nvPr/>
        </p:nvSpPr>
        <p:spPr>
          <a:xfrm>
            <a:off x="2409458" y="5786942"/>
            <a:ext cx="598201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>
                <a:solidFill>
                  <a:srgbClr val="C00000"/>
                </a:solidFill>
                <a:ea typeface="+mn-lt"/>
                <a:cs typeface="+mn-lt"/>
              </a:rPr>
              <a:t>How to cope with heterogeneous and expanding catalogues, larger volumes and increasing demand from users</a:t>
            </a:r>
            <a:endParaRPr lang="en-US"/>
          </a:p>
        </p:txBody>
      </p:sp>
      <p:pic>
        <p:nvPicPr>
          <p:cNvPr id="48" name="Graphic 47" descr="Scorpion with solid fill">
            <a:extLst>
              <a:ext uri="{FF2B5EF4-FFF2-40B4-BE49-F238E27FC236}">
                <a16:creationId xmlns:a16="http://schemas.microsoft.com/office/drawing/2014/main" id="{81A73A9E-C678-5CEC-74E3-CE399FBBCE4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123476" y="4657213"/>
            <a:ext cx="310661" cy="310661"/>
          </a:xfrm>
          <a:prstGeom prst="rect">
            <a:avLst/>
          </a:prstGeom>
        </p:spPr>
      </p:pic>
      <p:pic>
        <p:nvPicPr>
          <p:cNvPr id="49" name="Graphic 48" descr="Robot outline">
            <a:extLst>
              <a:ext uri="{FF2B5EF4-FFF2-40B4-BE49-F238E27FC236}">
                <a16:creationId xmlns:a16="http://schemas.microsoft.com/office/drawing/2014/main" id="{B8AD4919-B629-B6CF-FD07-8692A8FD69E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151567" y="4058492"/>
            <a:ext cx="353684" cy="35368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F6E234FE-CD4A-680B-34C8-D0A3298FA059}"/>
              </a:ext>
            </a:extLst>
          </p:cNvPr>
          <p:cNvSpPr txBox="1"/>
          <p:nvPr/>
        </p:nvSpPr>
        <p:spPr>
          <a:xfrm>
            <a:off x="11408794" y="4085793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accent1">
                    <a:lumMod val="60000"/>
                    <a:lumOff val="40000"/>
                  </a:schemeClr>
                </a:solidFill>
              </a:rPr>
              <a:t>Bots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079338C-7339-437F-86AC-847FE0A59B4B}"/>
              </a:ext>
            </a:extLst>
          </p:cNvPr>
          <p:cNvSpPr txBox="1"/>
          <p:nvPr/>
        </p:nvSpPr>
        <p:spPr>
          <a:xfrm>
            <a:off x="11433277" y="4670293"/>
            <a:ext cx="6877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accent1">
                    <a:lumMod val="60000"/>
                    <a:lumOff val="40000"/>
                  </a:schemeClr>
                </a:solidFill>
              </a:rPr>
              <a:t>Threats </a:t>
            </a:r>
          </a:p>
        </p:txBody>
      </p:sp>
      <p:pic>
        <p:nvPicPr>
          <p:cNvPr id="52" name="Graphic 51" descr="Devil face with solid fill with solid fill">
            <a:extLst>
              <a:ext uri="{FF2B5EF4-FFF2-40B4-BE49-F238E27FC236}">
                <a16:creationId xmlns:a16="http://schemas.microsoft.com/office/drawing/2014/main" id="{8C70C39C-69AE-5D59-05FD-E9F22CFE7EC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820381" y="5207215"/>
            <a:ext cx="273318" cy="273318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B23D8BC7-95CB-3811-1B59-5915804D261A}"/>
              </a:ext>
            </a:extLst>
          </p:cNvPr>
          <p:cNvSpPr txBox="1"/>
          <p:nvPr/>
        </p:nvSpPr>
        <p:spPr>
          <a:xfrm>
            <a:off x="11027272" y="5195320"/>
            <a:ext cx="11839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accent1">
                    <a:lumMod val="60000"/>
                    <a:lumOff val="40000"/>
                  </a:schemeClr>
                </a:solidFill>
              </a:rPr>
              <a:t>Malicious users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124A62-C2A4-1E6D-97E7-81B4C375399C}"/>
              </a:ext>
            </a:extLst>
          </p:cNvPr>
          <p:cNvSpPr txBox="1"/>
          <p:nvPr/>
        </p:nvSpPr>
        <p:spPr>
          <a:xfrm>
            <a:off x="3119048" y="1204563"/>
            <a:ext cx="397412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tx1">
                    <a:lumMod val="65000"/>
                    <a:lumOff val="35000"/>
                  </a:schemeClr>
                </a:solidFill>
              </a:rPr>
              <a:t>ECMWF Common Data Stores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823293F-6BDC-0830-2138-6137F989DB87}"/>
              </a:ext>
            </a:extLst>
          </p:cNvPr>
          <p:cNvSpPr txBox="1"/>
          <p:nvPr/>
        </p:nvSpPr>
        <p:spPr>
          <a:xfrm>
            <a:off x="1600931" y="5169267"/>
            <a:ext cx="97975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>
                    <a:lumMod val="50000"/>
                  </a:schemeClr>
                </a:solidFill>
              </a:rPr>
              <a:t>Served by CDS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0FE1A26-159A-7EFE-12AF-2001DDC092A1}"/>
              </a:ext>
            </a:extLst>
          </p:cNvPr>
          <p:cNvSpPr txBox="1"/>
          <p:nvPr/>
        </p:nvSpPr>
        <p:spPr>
          <a:xfrm>
            <a:off x="7143479" y="5148264"/>
            <a:ext cx="1069524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>
                    <a:lumMod val="50000"/>
                  </a:schemeClr>
                </a:solidFill>
              </a:rPr>
              <a:t>Powered by CDS</a:t>
            </a:r>
          </a:p>
        </p:txBody>
      </p:sp>
    </p:spTree>
    <p:extLst>
      <p:ext uri="{BB962C8B-B14F-4D97-AF65-F5344CB8AC3E}">
        <p14:creationId xmlns:p14="http://schemas.microsoft.com/office/powerpoint/2010/main" val="3163538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70463-52B2-58A1-5C6D-4C2747FCA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740" y="376040"/>
            <a:ext cx="7869600" cy="369332"/>
          </a:xfrm>
        </p:spPr>
        <p:txBody>
          <a:bodyPr/>
          <a:lstStyle/>
          <a:p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STAC Extension for Templated URIs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B5B793-0F2E-A270-B6A5-C9B62ED994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8FF0E-D6CE-9941-9B8F-D45B4A719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B0EAA3-B109-5015-D626-4FA556D51C2F}"/>
              </a:ext>
            </a:extLst>
          </p:cNvPr>
          <p:cNvSpPr txBox="1"/>
          <p:nvPr/>
        </p:nvSpPr>
        <p:spPr>
          <a:xfrm>
            <a:off x="251785" y="1047823"/>
            <a:ext cx="9693972" cy="1964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We are proposing an extension to STAC which allows templated URI links</a:t>
            </a:r>
          </a:p>
          <a:p>
            <a:pPr marL="12001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Taken from OGC Record standards</a:t>
            </a:r>
          </a:p>
          <a:p>
            <a:pPr marL="12001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Allows a STAC Item or STAC </a:t>
            </a:r>
            <a:r>
              <a:rPr lang="en-GB" sz="1400" err="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Catalog</a:t>
            </a:r>
            <a:r>
              <a:rPr lang="en-GB" sz="14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offer </a:t>
            </a:r>
            <a:r>
              <a:rPr lang="en-GB" sz="1400" b="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multi-selection of sub-items or sub-</a:t>
            </a:r>
            <a:r>
              <a:rPr lang="en-GB" sz="1400" b="1" err="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catalogs</a:t>
            </a:r>
            <a:endParaRPr lang="en-GB" sz="1400" b="1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2001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Combined with a URL schema for representing ranges/lists of values</a:t>
            </a:r>
          </a:p>
          <a:p>
            <a:pPr marL="1200150" lvl="2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Allows for the resulting selection to dynamically create a STAC entry representing that multi-selection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en-GB" sz="160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en-GB" sz="160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1" name="Picture 10" descr="A computer generated image of a multicolored cube&#10;&#10;Description automatically generated">
            <a:extLst>
              <a:ext uri="{FF2B5EF4-FFF2-40B4-BE49-F238E27FC236}">
                <a16:creationId xmlns:a16="http://schemas.microsoft.com/office/drawing/2014/main" id="{64720C31-27BD-2458-3A3C-BE594D4EDB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70882" y="3762362"/>
            <a:ext cx="6272718" cy="35587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AB1F69-C21D-3D11-7A70-D61D504A6442}"/>
              </a:ext>
            </a:extLst>
          </p:cNvPr>
          <p:cNvSpPr txBox="1"/>
          <p:nvPr/>
        </p:nvSpPr>
        <p:spPr>
          <a:xfrm>
            <a:off x="893904" y="2746461"/>
            <a:ext cx="6837128" cy="34855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{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"type": "</a:t>
            </a:r>
            <a:r>
              <a:rPr kumimoji="0" lang="en-GB" sz="105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Catalog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",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…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"</a:t>
            </a:r>
            <a:r>
              <a:rPr kumimoji="0" lang="en-GB" sz="105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linkTemplates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": [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  {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    "</a:t>
            </a:r>
            <a:r>
              <a:rPr kumimoji="0" lang="en-GB" sz="105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rel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": "child",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    "title": "</a:t>
            </a:r>
            <a:r>
              <a:rPr kumimoji="0" lang="en-GB" sz="105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Expver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- Experiment Version",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    "</a:t>
            </a:r>
            <a:r>
              <a:rPr kumimoji="0" lang="en-GB" sz="105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uriTemplate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": "http://my_catalogue?class={</a:t>
            </a: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class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}",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    "type": "application/</a:t>
            </a:r>
            <a:r>
              <a:rPr kumimoji="0" lang="en-GB" sz="105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json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",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    "variables" : {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      “</a:t>
            </a: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class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" : {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          "description": "Experiment class.",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          </a:t>
            </a: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"type" : "string"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          </a:t>
            </a: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"</a:t>
            </a:r>
            <a:r>
              <a:rPr kumimoji="0" lang="en-GB" sz="105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enum</a:t>
            </a: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" : [“d1", “</a:t>
            </a:r>
            <a:r>
              <a:rPr kumimoji="0" lang="en-GB" sz="105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oper</a:t>
            </a: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"],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          "</a:t>
            </a:r>
            <a:r>
              <a:rPr kumimoji="0" lang="en-GB" sz="105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value_descriptions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" : [“Destination Earth", “ECMWF Operational Data"],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          "optional" : false,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      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    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  },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  ],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Mono" panose="00000009000000000000" pitchFamily="49" charset="0"/>
                <a:ea typeface="Roboto Mono" panose="00000009000000000000" pitchFamily="49" charset="0"/>
              </a:rPr>
              <a:t>}</a:t>
            </a:r>
            <a:endParaRPr lang="en-GB" sz="1050">
              <a:latin typeface="Roboto Mono" panose="00000009000000000000" pitchFamily="49" charset="0"/>
              <a:ea typeface="Roboto Mono" panose="00000009000000000000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098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70463-52B2-58A1-5C6D-4C2747FCA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740" y="376040"/>
            <a:ext cx="7869600" cy="369332"/>
          </a:xfrm>
        </p:spPr>
        <p:txBody>
          <a:bodyPr/>
          <a:lstStyle/>
          <a:p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Example: Browsing a small datacube with STAC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B5B793-0F2E-A270-B6A5-C9B62ED994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8FF0E-D6CE-9941-9B8F-D45B4A719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9AA5A33-0741-A22D-6081-05960126A9A0}"/>
              </a:ext>
            </a:extLst>
          </p:cNvPr>
          <p:cNvGrpSpPr/>
          <p:nvPr/>
        </p:nvGrpSpPr>
        <p:grpSpPr>
          <a:xfrm>
            <a:off x="1708954" y="1405429"/>
            <a:ext cx="8549905" cy="4174079"/>
            <a:chOff x="2592681" y="1676685"/>
            <a:chExt cx="8549905" cy="417407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73E3F6A-1C15-12B3-8771-FECFF36BFCEA}"/>
                </a:ext>
              </a:extLst>
            </p:cNvPr>
            <p:cNvSpPr txBox="1"/>
            <p:nvPr/>
          </p:nvSpPr>
          <p:spPr>
            <a:xfrm>
              <a:off x="2592681" y="3310887"/>
              <a:ext cx="15667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err="1"/>
                <a:t>catalog.com?class</a:t>
              </a:r>
              <a:r>
                <a:rPr lang="en-GB" sz="1200" b="1"/>
                <a:t>=d1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E95A527-1FD2-2140-2511-C213B31B9663}"/>
                </a:ext>
              </a:extLst>
            </p:cNvPr>
            <p:cNvSpPr txBox="1"/>
            <p:nvPr/>
          </p:nvSpPr>
          <p:spPr>
            <a:xfrm>
              <a:off x="4524734" y="2178888"/>
              <a:ext cx="26663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err="1"/>
                <a:t>catalog.com?class</a:t>
              </a:r>
              <a:r>
                <a:rPr lang="en-GB" sz="1200" b="1"/>
                <a:t>=d1&amp;date=20250115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2F945B5-05D5-67E9-D060-64FC4C5DF6F8}"/>
                </a:ext>
              </a:extLst>
            </p:cNvPr>
            <p:cNvGrpSpPr/>
            <p:nvPr/>
          </p:nvGrpSpPr>
          <p:grpSpPr>
            <a:xfrm>
              <a:off x="2721485" y="1676685"/>
              <a:ext cx="8421101" cy="4174079"/>
              <a:chOff x="2721485" y="1676685"/>
              <a:chExt cx="8421101" cy="4174079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B03145C-E313-4594-02D3-348EF2C51EC6}"/>
                  </a:ext>
                </a:extLst>
              </p:cNvPr>
              <p:cNvSpPr txBox="1"/>
              <p:nvPr/>
            </p:nvSpPr>
            <p:spPr>
              <a:xfrm>
                <a:off x="7055321" y="1676685"/>
                <a:ext cx="32013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err="1"/>
                  <a:t>catalog.com?class</a:t>
                </a:r>
                <a:r>
                  <a:rPr lang="en-GB" sz="1200" b="1"/>
                  <a:t>=d1&amp;date=20250115&amp;step=0</a:t>
                </a:r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CEE38075-1EE2-9FCA-314B-10DCFA257F10}"/>
                  </a:ext>
                </a:extLst>
              </p:cNvPr>
              <p:cNvGrpSpPr/>
              <p:nvPr/>
            </p:nvGrpSpPr>
            <p:grpSpPr>
              <a:xfrm>
                <a:off x="2721485" y="2077516"/>
                <a:ext cx="8421101" cy="3773248"/>
                <a:chOff x="2721485" y="2077516"/>
                <a:chExt cx="8421101" cy="3773248"/>
              </a:xfrm>
            </p:grpSpPr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07DC637F-06B3-4EE3-04EA-A5F9868E3FCB}"/>
                    </a:ext>
                  </a:extLst>
                </p:cNvPr>
                <p:cNvGrpSpPr/>
                <p:nvPr/>
              </p:nvGrpSpPr>
              <p:grpSpPr>
                <a:xfrm>
                  <a:off x="2721485" y="2077516"/>
                  <a:ext cx="6493650" cy="3773248"/>
                  <a:chOff x="1030475" y="1940008"/>
                  <a:chExt cx="6493650" cy="3773248"/>
                </a:xfrm>
              </p:grpSpPr>
              <p:grpSp>
                <p:nvGrpSpPr>
                  <p:cNvPr id="17" name="Group 16">
                    <a:extLst>
                      <a:ext uri="{FF2B5EF4-FFF2-40B4-BE49-F238E27FC236}">
                        <a16:creationId xmlns:a16="http://schemas.microsoft.com/office/drawing/2014/main" id="{345A4606-C00A-9168-2B0A-F40FB1A8819C}"/>
                      </a:ext>
                    </a:extLst>
                  </p:cNvPr>
                  <p:cNvGrpSpPr/>
                  <p:nvPr/>
                </p:nvGrpSpPr>
                <p:grpSpPr>
                  <a:xfrm>
                    <a:off x="1030475" y="3601212"/>
                    <a:ext cx="1285336" cy="1013119"/>
                    <a:chOff x="1035170" y="2527540"/>
                    <a:chExt cx="1285336" cy="1013119"/>
                  </a:xfrm>
                </p:grpSpPr>
                <p:sp>
                  <p:nvSpPr>
                    <p:cNvPr id="48" name="TextBox 47">
                      <a:extLst>
                        <a:ext uri="{FF2B5EF4-FFF2-40B4-BE49-F238E27FC236}">
                          <a16:creationId xmlns:a16="http://schemas.microsoft.com/office/drawing/2014/main" id="{B557F7AF-2B9F-63E7-4BF0-C0CF00F723F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59316" y="2710934"/>
                      <a:ext cx="100540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b="1"/>
                        <a:t>class: d1</a:t>
                      </a:r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44207DB0-C0EF-7D57-FEAE-5C5EBF46F1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5170" y="2527540"/>
                      <a:ext cx="1285336" cy="75049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" name="TextBox 49">
                      <a:extLst>
                        <a:ext uri="{FF2B5EF4-FFF2-40B4-BE49-F238E27FC236}">
                          <a16:creationId xmlns:a16="http://schemas.microsoft.com/office/drawing/2014/main" id="{AEC5CE0F-EBD9-F8AE-9205-D6431D13C4F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74655" y="3263660"/>
                      <a:ext cx="100636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GB" sz="1200" b="1"/>
                        <a:t>STAC </a:t>
                      </a:r>
                      <a:r>
                        <a:rPr lang="en-GB" sz="1200" b="1" err="1"/>
                        <a:t>Catalog</a:t>
                      </a:r>
                      <a:endParaRPr lang="en-GB" sz="1200" b="1"/>
                    </a:p>
                  </p:txBody>
                </p:sp>
              </p:grp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C5F0286E-4738-6229-E18A-1D2208526EEF}"/>
                      </a:ext>
                    </a:extLst>
                  </p:cNvPr>
                  <p:cNvGrpSpPr/>
                  <p:nvPr/>
                </p:nvGrpSpPr>
                <p:grpSpPr>
                  <a:xfrm>
                    <a:off x="3145767" y="2527540"/>
                    <a:ext cx="1823048" cy="987884"/>
                    <a:chOff x="3145767" y="2527540"/>
                    <a:chExt cx="1823048" cy="987884"/>
                  </a:xfrm>
                </p:grpSpPr>
                <p:sp>
                  <p:nvSpPr>
                    <p:cNvPr id="45" name="TextBox 44">
                      <a:extLst>
                        <a:ext uri="{FF2B5EF4-FFF2-40B4-BE49-F238E27FC236}">
                          <a16:creationId xmlns:a16="http://schemas.microsoft.com/office/drawing/2014/main" id="{00C234E2-5A21-7EAC-3550-E4603F03B2B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185027" y="2710934"/>
                      <a:ext cx="1665712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b="1"/>
                        <a:t>date: 20250115</a:t>
                      </a:r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A9CF7AE4-2078-9346-D320-3049A71725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5767" y="2527540"/>
                      <a:ext cx="1823048" cy="75049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" name="TextBox 46">
                      <a:extLst>
                        <a:ext uri="{FF2B5EF4-FFF2-40B4-BE49-F238E27FC236}">
                          <a16:creationId xmlns:a16="http://schemas.microsoft.com/office/drawing/2014/main" id="{8F5C301D-86CF-72A2-CC55-E37F71A88C3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554108" y="3238425"/>
                      <a:ext cx="100636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GB" sz="1200" b="1"/>
                        <a:t>STAC </a:t>
                      </a:r>
                      <a:r>
                        <a:rPr lang="en-GB" sz="1200" b="1" err="1"/>
                        <a:t>Catalog</a:t>
                      </a:r>
                      <a:endParaRPr lang="en-GB" sz="1200" b="1"/>
                    </a:p>
                  </p:txBody>
                </p:sp>
              </p:grpSp>
              <p:grpSp>
                <p:nvGrpSpPr>
                  <p:cNvPr id="19" name="Group 18">
                    <a:extLst>
                      <a:ext uri="{FF2B5EF4-FFF2-40B4-BE49-F238E27FC236}">
                        <a16:creationId xmlns:a16="http://schemas.microsoft.com/office/drawing/2014/main" id="{501E3298-E9FE-A0C4-6852-08DD5A41D971}"/>
                      </a:ext>
                    </a:extLst>
                  </p:cNvPr>
                  <p:cNvGrpSpPr/>
                  <p:nvPr/>
                </p:nvGrpSpPr>
                <p:grpSpPr>
                  <a:xfrm>
                    <a:off x="3145766" y="3579963"/>
                    <a:ext cx="1823048" cy="987884"/>
                    <a:chOff x="3145767" y="2527540"/>
                    <a:chExt cx="1823048" cy="987884"/>
                  </a:xfrm>
                </p:grpSpPr>
                <p:sp>
                  <p:nvSpPr>
                    <p:cNvPr id="42" name="TextBox 41">
                      <a:extLst>
                        <a:ext uri="{FF2B5EF4-FFF2-40B4-BE49-F238E27FC236}">
                          <a16:creationId xmlns:a16="http://schemas.microsoft.com/office/drawing/2014/main" id="{C4EC5AD4-68A6-75E7-F6DA-EBDB98B3951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204905" y="2710934"/>
                      <a:ext cx="1665712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b="1"/>
                        <a:t>date: 20250114</a:t>
                      </a:r>
                    </a:p>
                  </p:txBody>
                </p:sp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34D7C565-D1D4-E29C-FCF4-1F27EC453B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5767" y="2527540"/>
                      <a:ext cx="1823048" cy="75049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4" name="TextBox 43">
                      <a:extLst>
                        <a:ext uri="{FF2B5EF4-FFF2-40B4-BE49-F238E27FC236}">
                          <a16:creationId xmlns:a16="http://schemas.microsoft.com/office/drawing/2014/main" id="{FF9040C8-077F-9631-778B-C5A08E0D3DD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554108" y="3238425"/>
                      <a:ext cx="100636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GB" sz="1200" b="1"/>
                        <a:t>STAC </a:t>
                      </a:r>
                      <a:r>
                        <a:rPr lang="en-GB" sz="1200" b="1" err="1"/>
                        <a:t>Catalog</a:t>
                      </a:r>
                      <a:endParaRPr lang="en-GB" sz="1200" b="1"/>
                    </a:p>
                  </p:txBody>
                </p:sp>
              </p:grpSp>
              <p:grpSp>
                <p:nvGrpSpPr>
                  <p:cNvPr id="20" name="Group 19">
                    <a:extLst>
                      <a:ext uri="{FF2B5EF4-FFF2-40B4-BE49-F238E27FC236}">
                        <a16:creationId xmlns:a16="http://schemas.microsoft.com/office/drawing/2014/main" id="{AF4791B0-0243-2454-FB77-0F2E1CEB3101}"/>
                      </a:ext>
                    </a:extLst>
                  </p:cNvPr>
                  <p:cNvGrpSpPr/>
                  <p:nvPr/>
                </p:nvGrpSpPr>
                <p:grpSpPr>
                  <a:xfrm>
                    <a:off x="3128512" y="4725372"/>
                    <a:ext cx="1823048" cy="987884"/>
                    <a:chOff x="3145767" y="2527540"/>
                    <a:chExt cx="1823048" cy="987884"/>
                  </a:xfrm>
                </p:grpSpPr>
                <p:sp>
                  <p:nvSpPr>
                    <p:cNvPr id="39" name="TextBox 38">
                      <a:extLst>
                        <a:ext uri="{FF2B5EF4-FFF2-40B4-BE49-F238E27FC236}">
                          <a16:creationId xmlns:a16="http://schemas.microsoft.com/office/drawing/2014/main" id="{911393C4-460F-5B13-423F-7B806E424CC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231409" y="2710934"/>
                      <a:ext cx="1665712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b="1"/>
                        <a:t>date: 20250113</a:t>
                      </a:r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247EA3ED-4F8E-BB85-9E26-AECBE78A91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5767" y="2527540"/>
                      <a:ext cx="1823048" cy="75049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" name="TextBox 40">
                      <a:extLst>
                        <a:ext uri="{FF2B5EF4-FFF2-40B4-BE49-F238E27FC236}">
                          <a16:creationId xmlns:a16="http://schemas.microsoft.com/office/drawing/2014/main" id="{1DD20B22-CCFE-3D90-9E98-198D954334D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554108" y="3238425"/>
                      <a:ext cx="100636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GB" sz="1200" b="1"/>
                        <a:t>STAC </a:t>
                      </a:r>
                      <a:r>
                        <a:rPr lang="en-GB" sz="1200" b="1" err="1"/>
                        <a:t>Catalog</a:t>
                      </a:r>
                      <a:endParaRPr lang="en-GB" sz="1200" b="1"/>
                    </a:p>
                  </p:txBody>
                </p:sp>
              </p:grpSp>
              <p:grpSp>
                <p:nvGrpSpPr>
                  <p:cNvPr id="21" name="Group 20">
                    <a:extLst>
                      <a:ext uri="{FF2B5EF4-FFF2-40B4-BE49-F238E27FC236}">
                        <a16:creationId xmlns:a16="http://schemas.microsoft.com/office/drawing/2014/main" id="{95364DBC-B883-BCC6-5381-E3E491AD7B3A}"/>
                      </a:ext>
                    </a:extLst>
                  </p:cNvPr>
                  <p:cNvGrpSpPr/>
                  <p:nvPr/>
                </p:nvGrpSpPr>
                <p:grpSpPr>
                  <a:xfrm>
                    <a:off x="6429555" y="1940008"/>
                    <a:ext cx="1092679" cy="1013119"/>
                    <a:chOff x="3145767" y="2527540"/>
                    <a:chExt cx="1092679" cy="1013119"/>
                  </a:xfrm>
                </p:grpSpPr>
                <p:sp>
                  <p:nvSpPr>
                    <p:cNvPr id="36" name="TextBox 35">
                      <a:extLst>
                        <a:ext uri="{FF2B5EF4-FFF2-40B4-BE49-F238E27FC236}">
                          <a16:creationId xmlns:a16="http://schemas.microsoft.com/office/drawing/2014/main" id="{C41EA731-E0AB-81F7-33D3-6B65DA34449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283165" y="2710934"/>
                      <a:ext cx="82368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b="1"/>
                        <a:t>step: 0</a:t>
                      </a:r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66EA553E-09CA-D6B9-80B4-536CA8F158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5767" y="2527540"/>
                      <a:ext cx="1092679" cy="75049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8" name="TextBox 37">
                      <a:extLst>
                        <a:ext uri="{FF2B5EF4-FFF2-40B4-BE49-F238E27FC236}">
                          <a16:creationId xmlns:a16="http://schemas.microsoft.com/office/drawing/2014/main" id="{DBA44735-6CFA-174A-4F3B-B1F3DB36FE1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322803" y="3263660"/>
                      <a:ext cx="82304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GB" sz="1200" b="1"/>
                        <a:t>STAC Item</a:t>
                      </a:r>
                    </a:p>
                  </p:txBody>
                </p:sp>
              </p:grpSp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F5097EF0-61C6-28FC-8E00-4B39AAF45285}"/>
                      </a:ext>
                    </a:extLst>
                  </p:cNvPr>
                  <p:cNvGrpSpPr/>
                  <p:nvPr/>
                </p:nvGrpSpPr>
                <p:grpSpPr>
                  <a:xfrm>
                    <a:off x="6431446" y="3140819"/>
                    <a:ext cx="1092679" cy="1013119"/>
                    <a:chOff x="3145767" y="2527540"/>
                    <a:chExt cx="1092679" cy="1013119"/>
                  </a:xfrm>
                </p:grpSpPr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2D9C0050-4CF2-538D-B973-63D3455FE32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283165" y="2710934"/>
                      <a:ext cx="82368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b="1"/>
                        <a:t>step: 1</a:t>
                      </a:r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98E78541-3D6B-B1C2-4CA1-8F609C1C8F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5767" y="2527540"/>
                      <a:ext cx="1092679" cy="75049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" name="TextBox 34">
                      <a:extLst>
                        <a:ext uri="{FF2B5EF4-FFF2-40B4-BE49-F238E27FC236}">
                          <a16:creationId xmlns:a16="http://schemas.microsoft.com/office/drawing/2014/main" id="{9B4871B4-BD48-C722-E0B3-E62CB105E45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322802" y="3263660"/>
                      <a:ext cx="82304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GB" sz="1200" b="1"/>
                        <a:t>STAC Item</a:t>
                      </a:r>
                    </a:p>
                  </p:txBody>
                </p:sp>
              </p:grpSp>
              <p:grpSp>
                <p:nvGrpSpPr>
                  <p:cNvPr id="23" name="Group 22">
                    <a:extLst>
                      <a:ext uri="{FF2B5EF4-FFF2-40B4-BE49-F238E27FC236}">
                        <a16:creationId xmlns:a16="http://schemas.microsoft.com/office/drawing/2014/main" id="{0DFD65BB-EDC6-C0DF-5F76-D92CF55AF779}"/>
                      </a:ext>
                    </a:extLst>
                  </p:cNvPr>
                  <p:cNvGrpSpPr/>
                  <p:nvPr/>
                </p:nvGrpSpPr>
                <p:grpSpPr>
                  <a:xfrm>
                    <a:off x="6418633" y="4321201"/>
                    <a:ext cx="1092679" cy="1013119"/>
                    <a:chOff x="3145767" y="2527540"/>
                    <a:chExt cx="1092679" cy="1013119"/>
                  </a:xfrm>
                </p:grpSpPr>
                <p:sp>
                  <p:nvSpPr>
                    <p:cNvPr id="30" name="TextBox 29">
                      <a:extLst>
                        <a:ext uri="{FF2B5EF4-FFF2-40B4-BE49-F238E27FC236}">
                          <a16:creationId xmlns:a16="http://schemas.microsoft.com/office/drawing/2014/main" id="{B93D9C1F-E4D9-B694-7375-3522CFD6BB4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283165" y="2710934"/>
                      <a:ext cx="82368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b="1"/>
                        <a:t>step: 2</a:t>
                      </a:r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EEECB0B3-68EA-AE94-5284-373F6DB877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5767" y="2527540"/>
                      <a:ext cx="1092679" cy="75049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2" name="TextBox 31">
                      <a:extLst>
                        <a:ext uri="{FF2B5EF4-FFF2-40B4-BE49-F238E27FC236}">
                          <a16:creationId xmlns:a16="http://schemas.microsoft.com/office/drawing/2014/main" id="{3BCA05F8-9B5D-7066-1760-28477E75FDE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322802" y="3263660"/>
                      <a:ext cx="82304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GB" sz="1200" b="1"/>
                        <a:t>STAC Item</a:t>
                      </a:r>
                    </a:p>
                  </p:txBody>
                </p:sp>
              </p:grpSp>
              <p:cxnSp>
                <p:nvCxnSpPr>
                  <p:cNvPr id="24" name="Straight Arrow Connector 23">
                    <a:extLst>
                      <a:ext uri="{FF2B5EF4-FFF2-40B4-BE49-F238E27FC236}">
                        <a16:creationId xmlns:a16="http://schemas.microsoft.com/office/drawing/2014/main" id="{D053CD2F-7BE6-EBD0-A108-92D20A2AD2D7}"/>
                      </a:ext>
                    </a:extLst>
                  </p:cNvPr>
                  <p:cNvCxnSpPr>
                    <a:stCxn id="49" idx="3"/>
                    <a:endCxn id="46" idx="1"/>
                  </p:cNvCxnSpPr>
                  <p:nvPr/>
                </p:nvCxnSpPr>
                <p:spPr>
                  <a:xfrm flipV="1">
                    <a:off x="2315811" y="2902789"/>
                    <a:ext cx="829956" cy="1073672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>
                    <a:extLst>
                      <a:ext uri="{FF2B5EF4-FFF2-40B4-BE49-F238E27FC236}">
                        <a16:creationId xmlns:a16="http://schemas.microsoft.com/office/drawing/2014/main" id="{DB6FB0D2-95BF-6FC1-090A-C89198032906}"/>
                      </a:ext>
                    </a:extLst>
                  </p:cNvPr>
                  <p:cNvCxnSpPr>
                    <a:stCxn id="49" idx="3"/>
                    <a:endCxn id="43" idx="1"/>
                  </p:cNvCxnSpPr>
                  <p:nvPr/>
                </p:nvCxnSpPr>
                <p:spPr>
                  <a:xfrm flipV="1">
                    <a:off x="2315811" y="3955212"/>
                    <a:ext cx="829955" cy="21249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Arrow Connector 25">
                    <a:extLst>
                      <a:ext uri="{FF2B5EF4-FFF2-40B4-BE49-F238E27FC236}">
                        <a16:creationId xmlns:a16="http://schemas.microsoft.com/office/drawing/2014/main" id="{7B6B0AA9-CA24-7A0C-CBB8-FC2A7C89827C}"/>
                      </a:ext>
                    </a:extLst>
                  </p:cNvPr>
                  <p:cNvCxnSpPr>
                    <a:cxnSpLocks/>
                    <a:stCxn id="49" idx="3"/>
                    <a:endCxn id="40" idx="1"/>
                  </p:cNvCxnSpPr>
                  <p:nvPr/>
                </p:nvCxnSpPr>
                <p:spPr>
                  <a:xfrm>
                    <a:off x="2315811" y="3976461"/>
                    <a:ext cx="812701" cy="112416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69FC0ACD-41E7-A566-CF5E-344BC8433593}"/>
                      </a:ext>
                    </a:extLst>
                  </p:cNvPr>
                  <p:cNvCxnSpPr>
                    <a:cxnSpLocks/>
                    <a:stCxn id="46" idx="3"/>
                    <a:endCxn id="37" idx="1"/>
                  </p:cNvCxnSpPr>
                  <p:nvPr/>
                </p:nvCxnSpPr>
                <p:spPr>
                  <a:xfrm flipV="1">
                    <a:off x="4968815" y="2315257"/>
                    <a:ext cx="1460740" cy="587532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Arrow Connector 27">
                    <a:extLst>
                      <a:ext uri="{FF2B5EF4-FFF2-40B4-BE49-F238E27FC236}">
                        <a16:creationId xmlns:a16="http://schemas.microsoft.com/office/drawing/2014/main" id="{449F4BF0-0D4F-EFEC-1771-F2E58A7C3B21}"/>
                      </a:ext>
                    </a:extLst>
                  </p:cNvPr>
                  <p:cNvCxnSpPr>
                    <a:cxnSpLocks/>
                    <a:stCxn id="46" idx="3"/>
                    <a:endCxn id="34" idx="1"/>
                  </p:cNvCxnSpPr>
                  <p:nvPr/>
                </p:nvCxnSpPr>
                <p:spPr>
                  <a:xfrm>
                    <a:off x="4968815" y="2902789"/>
                    <a:ext cx="1462631" cy="613279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D079E2DD-CAB9-EB25-81DB-17F846161F20}"/>
                      </a:ext>
                    </a:extLst>
                  </p:cNvPr>
                  <p:cNvCxnSpPr>
                    <a:cxnSpLocks/>
                    <a:stCxn id="46" idx="3"/>
                    <a:endCxn id="31" idx="1"/>
                  </p:cNvCxnSpPr>
                  <p:nvPr/>
                </p:nvCxnSpPr>
                <p:spPr>
                  <a:xfrm>
                    <a:off x="4968815" y="2902789"/>
                    <a:ext cx="1449818" cy="1793661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3811DB6-32B6-FE4D-A78A-3968CBE6F7CF}"/>
                    </a:ext>
                  </a:extLst>
                </p:cNvPr>
                <p:cNvSpPr/>
                <p:nvPr/>
              </p:nvSpPr>
              <p:spPr>
                <a:xfrm>
                  <a:off x="10049907" y="2253131"/>
                  <a:ext cx="1092679" cy="39567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27B3D380-3BF0-C577-1D23-EFA3A1F4AA5B}"/>
                    </a:ext>
                  </a:extLst>
                </p:cNvPr>
                <p:cNvSpPr txBox="1"/>
                <p:nvPr/>
              </p:nvSpPr>
              <p:spPr>
                <a:xfrm>
                  <a:off x="10124122" y="2304040"/>
                  <a:ext cx="90159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1"/>
                    <a:t>Asset link</a:t>
                  </a:r>
                </a:p>
              </p:txBody>
            </p:sp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3D1A49F8-91D4-DBAC-746D-B511805B99BA}"/>
                    </a:ext>
                  </a:extLst>
                </p:cNvPr>
                <p:cNvCxnSpPr>
                  <a:cxnSpLocks/>
                  <a:stCxn id="37" idx="3"/>
                  <a:endCxn id="14" idx="1"/>
                </p:cNvCxnSpPr>
                <p:nvPr/>
              </p:nvCxnSpPr>
              <p:spPr>
                <a:xfrm flipV="1">
                  <a:off x="9213244" y="2450970"/>
                  <a:ext cx="836663" cy="1795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1856298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70463-52B2-58A1-5C6D-4C2747FCA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739" y="376040"/>
            <a:ext cx="9650347" cy="369332"/>
          </a:xfrm>
        </p:spPr>
        <p:txBody>
          <a:bodyPr/>
          <a:lstStyle/>
          <a:p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Example: Browsing a small datacube with STAC and templated URIs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B5B793-0F2E-A270-B6A5-C9B62ED994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8FF0E-D6CE-9941-9B8F-D45B4A719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F68CF0-ABE3-4720-F1D7-5782CEF205C8}"/>
              </a:ext>
            </a:extLst>
          </p:cNvPr>
          <p:cNvGrpSpPr/>
          <p:nvPr/>
        </p:nvGrpSpPr>
        <p:grpSpPr>
          <a:xfrm>
            <a:off x="1637214" y="1947538"/>
            <a:ext cx="8928823" cy="3158551"/>
            <a:chOff x="1600643" y="2512171"/>
            <a:chExt cx="8928823" cy="315855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D07E9B3-FD62-460C-3617-2DE3C042A352}"/>
                </a:ext>
              </a:extLst>
            </p:cNvPr>
            <p:cNvGrpSpPr/>
            <p:nvPr/>
          </p:nvGrpSpPr>
          <p:grpSpPr>
            <a:xfrm>
              <a:off x="1729447" y="3639748"/>
              <a:ext cx="1285336" cy="1013119"/>
              <a:chOff x="1035170" y="2527540"/>
              <a:chExt cx="1285336" cy="1013119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F86EA66-243D-3443-0201-7161E5A0EBA2}"/>
                  </a:ext>
                </a:extLst>
              </p:cNvPr>
              <p:cNvSpPr txBox="1"/>
              <p:nvPr/>
            </p:nvSpPr>
            <p:spPr>
              <a:xfrm>
                <a:off x="1165942" y="2710934"/>
                <a:ext cx="10054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/>
                  <a:t>class: d1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BDC540F-143B-88A4-A004-3C666BC8BCD7}"/>
                  </a:ext>
                </a:extLst>
              </p:cNvPr>
              <p:cNvSpPr/>
              <p:nvPr/>
            </p:nvSpPr>
            <p:spPr>
              <a:xfrm>
                <a:off x="1035170" y="2527540"/>
                <a:ext cx="1285336" cy="75049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8B77767-4CF5-7B40-A04F-D76210A74128}"/>
                  </a:ext>
                </a:extLst>
              </p:cNvPr>
              <p:cNvSpPr txBox="1"/>
              <p:nvPr/>
            </p:nvSpPr>
            <p:spPr>
              <a:xfrm>
                <a:off x="1174655" y="3263660"/>
                <a:ext cx="10063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/>
                  <a:t>STAC </a:t>
                </a:r>
                <a:r>
                  <a:rPr lang="en-GB" sz="1200" b="1" err="1"/>
                  <a:t>Catalog</a:t>
                </a:r>
                <a:endParaRPr lang="en-GB" sz="1200" b="1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EE7CCD9-9F26-AF53-9879-B4F5AFC28C5D}"/>
                </a:ext>
              </a:extLst>
            </p:cNvPr>
            <p:cNvGrpSpPr/>
            <p:nvPr/>
          </p:nvGrpSpPr>
          <p:grpSpPr>
            <a:xfrm>
              <a:off x="3836113" y="3488408"/>
              <a:ext cx="1823048" cy="1415717"/>
              <a:chOff x="3145767" y="2527540"/>
              <a:chExt cx="1823048" cy="987884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78321B5-786F-9D95-39C2-EE77ED8662CE}"/>
                  </a:ext>
                </a:extLst>
              </p:cNvPr>
              <p:cNvSpPr txBox="1"/>
              <p:nvPr/>
            </p:nvSpPr>
            <p:spPr>
              <a:xfrm>
                <a:off x="3499449" y="2633789"/>
                <a:ext cx="1088760" cy="515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/>
                  <a:t>date:</a:t>
                </a:r>
              </a:p>
              <a:p>
                <a:pPr marL="171450" indent="-171450">
                  <a:buFontTx/>
                  <a:buChar char="-"/>
                </a:pPr>
                <a:r>
                  <a:rPr lang="en-GB" sz="1400" b="1"/>
                  <a:t>20250115</a:t>
                </a:r>
              </a:p>
              <a:p>
                <a:pPr marL="171450" indent="-171450">
                  <a:buFontTx/>
                  <a:buChar char="-"/>
                </a:pPr>
                <a:r>
                  <a:rPr lang="en-GB" sz="1400" b="1"/>
                  <a:t>20250114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29F9F63-0FE0-0E56-5D32-94ED1E72B9C8}"/>
                  </a:ext>
                </a:extLst>
              </p:cNvPr>
              <p:cNvSpPr/>
              <p:nvPr/>
            </p:nvSpPr>
            <p:spPr>
              <a:xfrm>
                <a:off x="3145767" y="2527540"/>
                <a:ext cx="1823048" cy="75049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F3450CA-0F6F-6D71-34C8-571E93BC2FA8}"/>
                  </a:ext>
                </a:extLst>
              </p:cNvPr>
              <p:cNvSpPr txBox="1"/>
              <p:nvPr/>
            </p:nvSpPr>
            <p:spPr>
              <a:xfrm>
                <a:off x="3554108" y="3238425"/>
                <a:ext cx="100636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/>
                  <a:t>STAC </a:t>
                </a:r>
                <a:r>
                  <a:rPr lang="en-GB" sz="1200" b="1" err="1"/>
                  <a:t>Catalog</a:t>
                </a:r>
                <a:endParaRPr lang="en-GB" sz="1200" b="1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02AB3F1-5610-1DED-CA7E-FEFD67A0A10B}"/>
                </a:ext>
              </a:extLst>
            </p:cNvPr>
            <p:cNvGrpSpPr/>
            <p:nvPr/>
          </p:nvGrpSpPr>
          <p:grpSpPr>
            <a:xfrm>
              <a:off x="6647711" y="3488409"/>
              <a:ext cx="1431860" cy="1397417"/>
              <a:chOff x="3145767" y="2527540"/>
              <a:chExt cx="1431860" cy="1397417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37CF067-2461-CE1C-647D-8F9680DC79FA}"/>
                  </a:ext>
                </a:extLst>
              </p:cNvPr>
              <p:cNvSpPr txBox="1"/>
              <p:nvPr/>
            </p:nvSpPr>
            <p:spPr>
              <a:xfrm>
                <a:off x="3303514" y="2586128"/>
                <a:ext cx="550792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/>
                  <a:t>step:</a:t>
                </a:r>
              </a:p>
              <a:p>
                <a:pPr marL="171450" indent="-171450">
                  <a:buFontTx/>
                  <a:buChar char="-"/>
                </a:pPr>
                <a:r>
                  <a:rPr lang="en-GB" sz="1400" b="1"/>
                  <a:t>1</a:t>
                </a:r>
              </a:p>
              <a:p>
                <a:pPr marL="171450" indent="-171450">
                  <a:buFontTx/>
                  <a:buChar char="-"/>
                </a:pPr>
                <a:r>
                  <a:rPr lang="en-GB" sz="1400" b="1"/>
                  <a:t>2</a:t>
                </a:r>
              </a:p>
              <a:p>
                <a:pPr marL="171450" indent="-171450">
                  <a:buFontTx/>
                  <a:buChar char="-"/>
                </a:pPr>
                <a:r>
                  <a:rPr lang="en-GB" sz="1400" b="1"/>
                  <a:t>3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B70F98C-EC78-9264-97F1-B3EDDCF63944}"/>
                  </a:ext>
                </a:extLst>
              </p:cNvPr>
              <p:cNvSpPr/>
              <p:nvPr/>
            </p:nvSpPr>
            <p:spPr>
              <a:xfrm>
                <a:off x="3145767" y="2527540"/>
                <a:ext cx="1431860" cy="107552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D77C7D7-A65A-4A8A-01F7-5A10111EBAB7}"/>
                  </a:ext>
                </a:extLst>
              </p:cNvPr>
              <p:cNvSpPr txBox="1"/>
              <p:nvPr/>
            </p:nvSpPr>
            <p:spPr>
              <a:xfrm>
                <a:off x="3548941" y="3647958"/>
                <a:ext cx="8230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/>
                  <a:t>STAC Item</a:t>
                </a:r>
              </a:p>
            </p:txBody>
          </p: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83490F8-0460-4372-10E1-03FF083BE41A}"/>
                </a:ext>
              </a:extLst>
            </p:cNvPr>
            <p:cNvCxnSpPr>
              <a:stCxn id="30" idx="3"/>
              <a:endCxn id="27" idx="1"/>
            </p:cNvCxnSpPr>
            <p:nvPr/>
          </p:nvCxnSpPr>
          <p:spPr>
            <a:xfrm>
              <a:off x="3014783" y="4014997"/>
              <a:ext cx="821330" cy="11174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1AECBC3-F9C2-62D0-92FB-2B190D128193}"/>
                </a:ext>
              </a:extLst>
            </p:cNvPr>
            <p:cNvCxnSpPr>
              <a:cxnSpLocks/>
              <a:stCxn id="27" idx="3"/>
              <a:endCxn id="24" idx="1"/>
            </p:cNvCxnSpPr>
            <p:nvPr/>
          </p:nvCxnSpPr>
          <p:spPr>
            <a:xfrm>
              <a:off x="5659161" y="4026171"/>
              <a:ext cx="988550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342C4EF-53C1-F007-8BFE-E694B8BB6950}"/>
                </a:ext>
              </a:extLst>
            </p:cNvPr>
            <p:cNvSpPr txBox="1"/>
            <p:nvPr/>
          </p:nvSpPr>
          <p:spPr>
            <a:xfrm>
              <a:off x="1600643" y="3211915"/>
              <a:ext cx="15667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err="1"/>
                <a:t>catalog.com?class</a:t>
              </a:r>
              <a:r>
                <a:rPr lang="en-GB" sz="1200" b="1"/>
                <a:t>=d1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E602162-2FF5-E4C2-F332-BE285660BC50}"/>
                </a:ext>
              </a:extLst>
            </p:cNvPr>
            <p:cNvSpPr txBox="1"/>
            <p:nvPr/>
          </p:nvSpPr>
          <p:spPr>
            <a:xfrm>
              <a:off x="3021798" y="2842078"/>
              <a:ext cx="34309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err="1"/>
                <a:t>catalog.com?class</a:t>
              </a:r>
              <a:r>
                <a:rPr lang="en-GB" sz="1200" b="1"/>
                <a:t>=d1&amp;date=(20250115,20250114)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11760ED-0386-E457-1A75-F11388DB2912}"/>
                </a:ext>
              </a:extLst>
            </p:cNvPr>
            <p:cNvSpPr txBox="1"/>
            <p:nvPr/>
          </p:nvSpPr>
          <p:spPr>
            <a:xfrm>
              <a:off x="5103962" y="2512171"/>
              <a:ext cx="4776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err="1"/>
                <a:t>catalog.com?class</a:t>
              </a:r>
              <a:r>
                <a:rPr lang="en-GB" sz="1200" b="1"/>
                <a:t>=d1&amp;date=(20250115,20250114)&amp;step=(from=1,to=3)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5A75357-FCEC-928E-BA99-E97AEA0F1A19}"/>
                </a:ext>
              </a:extLst>
            </p:cNvPr>
            <p:cNvGrpSpPr/>
            <p:nvPr/>
          </p:nvGrpSpPr>
          <p:grpSpPr>
            <a:xfrm>
              <a:off x="5601514" y="3429000"/>
              <a:ext cx="4927952" cy="2241722"/>
              <a:chOff x="6929776" y="3973015"/>
              <a:chExt cx="4927952" cy="2241722"/>
            </a:xfrm>
          </p:grpSpPr>
          <p:sp>
            <p:nvSpPr>
              <p:cNvPr id="21" name="Arc 20">
                <a:extLst>
                  <a:ext uri="{FF2B5EF4-FFF2-40B4-BE49-F238E27FC236}">
                    <a16:creationId xmlns:a16="http://schemas.microsoft.com/office/drawing/2014/main" id="{8528D4DD-F394-66F3-D1E2-7DFDC2972BB5}"/>
                  </a:ext>
                </a:extLst>
              </p:cNvPr>
              <p:cNvSpPr/>
              <p:nvPr/>
            </p:nvSpPr>
            <p:spPr>
              <a:xfrm flipH="1">
                <a:off x="9128595" y="3973015"/>
                <a:ext cx="1717830" cy="1886959"/>
              </a:xfrm>
              <a:custGeom>
                <a:avLst/>
                <a:gdLst>
                  <a:gd name="connsiteX0" fmla="*/ 696635 w 1717830"/>
                  <a:gd name="connsiteY0" fmla="*/ 1869966 h 1886959"/>
                  <a:gd name="connsiteX1" fmla="*/ 769 w 1717830"/>
                  <a:gd name="connsiteY1" fmla="*/ 903564 h 1886959"/>
                  <a:gd name="connsiteX2" fmla="*/ 447005 w 1717830"/>
                  <a:gd name="connsiteY2" fmla="*/ 924320 h 1886959"/>
                  <a:gd name="connsiteX3" fmla="*/ 858915 w 1717830"/>
                  <a:gd name="connsiteY3" fmla="*/ 943480 h 1886959"/>
                  <a:gd name="connsiteX4" fmla="*/ 781021 w 1717830"/>
                  <a:gd name="connsiteY4" fmla="*/ 1388193 h 1886959"/>
                  <a:gd name="connsiteX5" fmla="*/ 696635 w 1717830"/>
                  <a:gd name="connsiteY5" fmla="*/ 1869966 h 1886959"/>
                  <a:gd name="connsiteX0" fmla="*/ 696635 w 1717830"/>
                  <a:gd name="connsiteY0" fmla="*/ 1869966 h 1886959"/>
                  <a:gd name="connsiteX1" fmla="*/ 769 w 1717830"/>
                  <a:gd name="connsiteY1" fmla="*/ 903564 h 1886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17830" h="1886959" stroke="0" extrusionOk="0">
                    <a:moveTo>
                      <a:pt x="696635" y="1869966"/>
                    </a:moveTo>
                    <a:cubicBezTo>
                      <a:pt x="194379" y="1729598"/>
                      <a:pt x="-112983" y="1406506"/>
                      <a:pt x="769" y="903564"/>
                    </a:cubicBezTo>
                    <a:cubicBezTo>
                      <a:pt x="123027" y="892086"/>
                      <a:pt x="272206" y="961204"/>
                      <a:pt x="447005" y="924320"/>
                    </a:cubicBezTo>
                    <a:cubicBezTo>
                      <a:pt x="621804" y="887437"/>
                      <a:pt x="703064" y="985070"/>
                      <a:pt x="858915" y="943480"/>
                    </a:cubicBezTo>
                    <a:cubicBezTo>
                      <a:pt x="856746" y="1161702"/>
                      <a:pt x="754430" y="1270968"/>
                      <a:pt x="781021" y="1388193"/>
                    </a:cubicBezTo>
                    <a:cubicBezTo>
                      <a:pt x="807612" y="1505418"/>
                      <a:pt x="710643" y="1722880"/>
                      <a:pt x="696635" y="1869966"/>
                    </a:cubicBezTo>
                    <a:close/>
                  </a:path>
                  <a:path w="1717830" h="1886959" fill="none" extrusionOk="0">
                    <a:moveTo>
                      <a:pt x="696635" y="1869966"/>
                    </a:moveTo>
                    <a:cubicBezTo>
                      <a:pt x="273301" y="1729487"/>
                      <a:pt x="-87459" y="1468163"/>
                      <a:pt x="769" y="903564"/>
                    </a:cubicBezTo>
                  </a:path>
                  <a:path w="1717830" h="1886959" fill="none" stroke="0" extrusionOk="0">
                    <a:moveTo>
                      <a:pt x="696635" y="1869966"/>
                    </a:moveTo>
                    <a:cubicBezTo>
                      <a:pt x="262143" y="1779107"/>
                      <a:pt x="-87105" y="1436353"/>
                      <a:pt x="769" y="903564"/>
                    </a:cubicBezTo>
                  </a:path>
                </a:pathLst>
              </a:custGeom>
              <a:ln w="254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tailEnd type="triangle" w="lg" len="med"/>
                <a:extLst>
                  <a:ext uri="{C807C97D-BFC1-408E-A445-0C87EB9F89A2}">
                    <ask:lineSketchStyleProps xmlns:ask="http://schemas.microsoft.com/office/drawing/2018/sketchyshapes" sd="1219033472">
                      <a:prstGeom prst="arc">
                        <a:avLst>
                          <a:gd name="adj1" fmla="val 5996096"/>
                          <a:gd name="adj2" fmla="val 10959784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42B7D4D-C6B4-ADF3-F5D2-D2309D9B5011}"/>
                  </a:ext>
                </a:extLst>
              </p:cNvPr>
              <p:cNvSpPr txBox="1"/>
              <p:nvPr/>
            </p:nvSpPr>
            <p:spPr>
              <a:xfrm>
                <a:off x="6929776" y="5845405"/>
                <a:ext cx="49279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>
                    <a:latin typeface="Roboto" panose="02000000000000000000" pitchFamily="2" charset="0"/>
                    <a:ea typeface="Roboto" panose="02000000000000000000" pitchFamily="2" charset="0"/>
                  </a:rPr>
                  <a:t>Asset link is a request to MARS, CDS, Polytope</a:t>
                </a: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FC594FB-DBA4-8F38-B74B-AAB5239F7522}"/>
                </a:ext>
              </a:extLst>
            </p:cNvPr>
            <p:cNvSpPr/>
            <p:nvPr/>
          </p:nvSpPr>
          <p:spPr>
            <a:xfrm>
              <a:off x="8916234" y="3828332"/>
              <a:ext cx="1092679" cy="3956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F23B98E-4567-D016-015D-0236553D414B}"/>
                </a:ext>
              </a:extLst>
            </p:cNvPr>
            <p:cNvCxnSpPr>
              <a:cxnSpLocks/>
              <a:endCxn id="18" idx="1"/>
            </p:cNvCxnSpPr>
            <p:nvPr/>
          </p:nvCxnSpPr>
          <p:spPr>
            <a:xfrm flipV="1">
              <a:off x="8079571" y="4026171"/>
              <a:ext cx="836663" cy="1795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068E33C-50A5-8930-DFC7-DC664169CB5D}"/>
                </a:ext>
              </a:extLst>
            </p:cNvPr>
            <p:cNvSpPr txBox="1"/>
            <p:nvPr/>
          </p:nvSpPr>
          <p:spPr>
            <a:xfrm>
              <a:off x="8978678" y="3879803"/>
              <a:ext cx="901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/>
                <a:t>Asset link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215A79F-51B8-9FC6-30ED-507840ED2164}"/>
              </a:ext>
            </a:extLst>
          </p:cNvPr>
          <p:cNvSpPr txBox="1"/>
          <p:nvPr/>
        </p:nvSpPr>
        <p:spPr>
          <a:xfrm>
            <a:off x="848746" y="5702796"/>
            <a:ext cx="9693972" cy="354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lnSpc>
                <a:spcPct val="114000"/>
              </a:lnSpc>
            </a:pPr>
            <a:r>
              <a:rPr lang="en-GB" sz="16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This API should also provide a powerful way to drive lazy-loading views in </a:t>
            </a:r>
            <a:r>
              <a:rPr lang="en-GB" sz="1600" err="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xarray</a:t>
            </a:r>
            <a:r>
              <a:rPr lang="en-GB" sz="16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/</a:t>
            </a:r>
            <a:r>
              <a:rPr lang="en-GB" sz="1600" err="1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zarr</a:t>
            </a:r>
            <a:endParaRPr lang="en-GB" sz="160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357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70463-52B2-58A1-5C6D-4C2747FCA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739" y="376040"/>
            <a:ext cx="9650347" cy="369332"/>
          </a:xfrm>
        </p:spPr>
        <p:txBody>
          <a:bodyPr/>
          <a:lstStyle/>
          <a:p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Behind the Scenes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B5B793-0F2E-A270-B6A5-C9B62ED994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8FF0E-D6CE-9941-9B8F-D45B4A719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847673-855F-C894-A51B-B44B20333C43}"/>
              </a:ext>
            </a:extLst>
          </p:cNvPr>
          <p:cNvSpPr txBox="1"/>
          <p:nvPr/>
        </p:nvSpPr>
        <p:spPr>
          <a:xfrm>
            <a:off x="251785" y="1047823"/>
            <a:ext cx="6100765" cy="3090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 b="1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Q</a:t>
            </a:r>
            <a:r>
              <a:rPr lang="en-GB" sz="1600" b="1" baseline="3000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3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en-GB" sz="1600" b="1">
              <a:solidFill>
                <a:srgbClr val="000000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200150" lvl="2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engine driving the storage/indexing of the catalogue</a:t>
            </a:r>
          </a:p>
          <a:p>
            <a:pPr marL="1200150" lvl="2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Includes an efficient compressed-tree data structure</a:t>
            </a:r>
          </a:p>
          <a:p>
            <a:pPr marL="1200150" lvl="2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Includes algebraic tools for slicing and dicing and merging catalogues</a:t>
            </a:r>
          </a:p>
          <a:p>
            <a:pPr marL="1200150" lvl="2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Includes backends to plug in to our data store indexes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B01ECE8-021A-E3C9-740B-3B296BB5C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2550" y="666185"/>
            <a:ext cx="5726806" cy="48744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74F92D-EAB4-A0C2-B9E6-E05E6E15D4E3}"/>
              </a:ext>
            </a:extLst>
          </p:cNvPr>
          <p:cNvSpPr txBox="1"/>
          <p:nvPr/>
        </p:nvSpPr>
        <p:spPr>
          <a:xfrm>
            <a:off x="2347863" y="4905811"/>
            <a:ext cx="2442564" cy="470628"/>
          </a:xfrm>
          <a:prstGeom prst="roundRect">
            <a:avLst>
              <a:gd name="adj" fmla="val 16179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 anchorCtr="0">
            <a:noAutofit/>
          </a:bodyPr>
          <a:lstStyle/>
          <a:p>
            <a:pPr algn="ctr"/>
            <a:r>
              <a:rPr lang="en-GB" sz="1200">
                <a:latin typeface="Roboto Mono" panose="00000009000000000000" pitchFamily="49" charset="0"/>
                <a:ea typeface="Roboto Mono" panose="00000009000000000000" pitchFamily="49" charset="0"/>
              </a:rPr>
              <a:t>github.com/</a:t>
            </a:r>
            <a:r>
              <a:rPr lang="en-GB" sz="1200">
                <a:solidFill>
                  <a:schemeClr val="tx2">
                    <a:lumMod val="60000"/>
                    <a:lumOff val="40000"/>
                  </a:schemeClr>
                </a:solidFill>
                <a:latin typeface="Roboto Mono" panose="00000009000000000000" pitchFamily="49" charset="0"/>
                <a:ea typeface="Roboto Mono" panose="00000009000000000000" pitchFamily="49" charset="0"/>
              </a:rPr>
              <a:t>ecmwf</a:t>
            </a:r>
            <a:r>
              <a:rPr lang="en-GB" sz="1200">
                <a:latin typeface="Roboto Mono" panose="00000009000000000000" pitchFamily="49" charset="0"/>
                <a:ea typeface="Roboto Mono" panose="00000009000000000000" pitchFamily="49" charset="0"/>
              </a:rPr>
              <a:t>/</a:t>
            </a:r>
            <a:r>
              <a:rPr lang="en-GB" sz="1200">
                <a:solidFill>
                  <a:schemeClr val="accent6">
                    <a:lumMod val="75000"/>
                  </a:schemeClr>
                </a:solidFill>
                <a:latin typeface="Roboto Mono" panose="00000009000000000000" pitchFamily="49" charset="0"/>
                <a:ea typeface="Roboto Mono" panose="00000009000000000000" pitchFamily="49" charset="0"/>
              </a:rPr>
              <a:t>qubed</a:t>
            </a:r>
          </a:p>
        </p:txBody>
      </p:sp>
    </p:spTree>
    <p:extLst>
      <p:ext uri="{BB962C8B-B14F-4D97-AF65-F5344CB8AC3E}">
        <p14:creationId xmlns:p14="http://schemas.microsoft.com/office/powerpoint/2010/main" val="2924816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E847673-855F-C894-A51B-B44B20333C43}"/>
              </a:ext>
            </a:extLst>
          </p:cNvPr>
          <p:cNvSpPr txBox="1"/>
          <p:nvPr/>
        </p:nvSpPr>
        <p:spPr>
          <a:xfrm>
            <a:off x="251785" y="1047823"/>
            <a:ext cx="11036325" cy="1477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Prototype of this catalogue is up and running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Climate Digital Twin is approximately 8.6 million fields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JSON representation of the entire tree ~145MB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Our STAC extension makes it easy to build a dynamic request for 1000’s of fields at once 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en-GB" sz="160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F70463-52B2-58A1-5C6D-4C2747FCA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739" y="376040"/>
            <a:ext cx="9650347" cy="369332"/>
          </a:xfrm>
        </p:spPr>
        <p:txBody>
          <a:bodyPr/>
          <a:lstStyle/>
          <a:p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In Destination Earth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B5B793-0F2E-A270-B6A5-C9B62ED994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8FF0E-D6CE-9941-9B8F-D45B4A719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0D1CFB-D0A7-48BB-8269-7B429718A74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1785"/>
          <a:stretch/>
        </p:blipFill>
        <p:spPr>
          <a:xfrm>
            <a:off x="1103809" y="2703189"/>
            <a:ext cx="10184301" cy="4154811"/>
          </a:xfrm>
          <a:prstGeom prst="rect">
            <a:avLst/>
          </a:prstGeom>
        </p:spPr>
      </p:pic>
      <p:sp>
        <p:nvSpPr>
          <p:cNvPr id="9" name="Arc 8">
            <a:extLst>
              <a:ext uri="{FF2B5EF4-FFF2-40B4-BE49-F238E27FC236}">
                <a16:creationId xmlns:a16="http://schemas.microsoft.com/office/drawing/2014/main" id="{2D5E5F21-297C-8E90-1CC3-D4A304692FA9}"/>
              </a:ext>
            </a:extLst>
          </p:cNvPr>
          <p:cNvSpPr/>
          <p:nvPr/>
        </p:nvSpPr>
        <p:spPr>
          <a:xfrm>
            <a:off x="6094412" y="1885574"/>
            <a:ext cx="2338743" cy="1883541"/>
          </a:xfrm>
          <a:prstGeom prst="arc">
            <a:avLst>
              <a:gd name="adj1" fmla="val 19757563"/>
              <a:gd name="adj2" fmla="val 5250629"/>
            </a:avLst>
          </a:prstGeom>
          <a:ln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879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66648" y="1659397"/>
            <a:ext cx="10689021" cy="512961"/>
          </a:xfrm>
        </p:spPr>
        <p:txBody>
          <a:bodyPr/>
          <a:lstStyle/>
          <a:p>
            <a:r>
              <a:rPr lang="en-US"/>
              <a:t>STAC in Copernicus Data Stores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70463-52B2-58A1-5C6D-4C2747FCA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740" y="342833"/>
            <a:ext cx="7869600" cy="369332"/>
          </a:xfrm>
        </p:spPr>
        <p:txBody>
          <a:bodyPr/>
          <a:lstStyle/>
          <a:p>
            <a:r>
              <a:rPr lang="en-US"/>
              <a:t>Data Stores Operational Context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B5B793-0F2E-A270-B6A5-C9B62ED994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8FF0E-D6CE-9941-9B8F-D45B4A719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E976C7-8149-4B83-1D1E-D7E29138C2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2145" y="2322009"/>
            <a:ext cx="4808016" cy="36508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8A86DC-662B-8676-0DDE-87FF0368B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40" y="2424372"/>
            <a:ext cx="5102165" cy="34531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4768A1-0521-8499-B07C-A5F414329565}"/>
              </a:ext>
            </a:extLst>
          </p:cNvPr>
          <p:cNvSpPr txBox="1"/>
          <p:nvPr/>
        </p:nvSpPr>
        <p:spPr>
          <a:xfrm>
            <a:off x="694957" y="1047547"/>
            <a:ext cx="53399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CDS + ADS + EWDS hold more than 150 datasets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Very diverse data sources.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&gt; 80% Regularly updated (some daily)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1228C5-BA66-B21F-25B8-D1EC61FA92E1}"/>
              </a:ext>
            </a:extLst>
          </p:cNvPr>
          <p:cNvSpPr txBox="1"/>
          <p:nvPr/>
        </p:nvSpPr>
        <p:spPr>
          <a:xfrm>
            <a:off x="6522145" y="1047547"/>
            <a:ext cx="3501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CDS Operations (daily stats)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Over 4.5k Active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~ 500k requests, over 100 TB</a:t>
            </a:r>
          </a:p>
        </p:txBody>
      </p:sp>
    </p:spTree>
    <p:extLst>
      <p:ext uri="{BB962C8B-B14F-4D97-AF65-F5344CB8AC3E}">
        <p14:creationId xmlns:p14="http://schemas.microsoft.com/office/powerpoint/2010/main" val="4169471069"/>
      </p:ext>
    </p:extLst>
  </p:cSld>
  <p:clrMapOvr>
    <a:masterClrMapping/>
  </p:clrMapOvr>
</p:sld>
</file>

<file path=ppt/theme/theme1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.potx" id="{6E553A05-1FF4-41A6-8DCD-4A16C4C52284}" vid="{CB9C2DB0-F904-43F7-8D0F-6F373F3FC0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daaf0c2-eb36-4337-b7c7-6f2b2ab0726f" xsi:nil="true"/>
    <lcf76f155ced4ddcb4097134ff3c332f xmlns="5228053f-9b65-44f3-b3b5-99bcaed594d0">
      <Terms xmlns="http://schemas.microsoft.com/office/infopath/2007/PartnerControls"/>
    </lcf76f155ced4ddcb4097134ff3c332f>
    <TOPIC xmlns="5228053f-9b65-44f3-b3b5-99bcaed594d0" xsi:nil="true"/>
    <_ip_UnifiedCompliancePolicyUIAction xmlns="http://schemas.microsoft.com/sharepoint/v3" xsi:nil="true"/>
    <Comments xmlns="5228053f-9b65-44f3-b3b5-99bcaed594d0" xsi:nil="true"/>
    <_ip_UnifiedCompliancePolicyProperties xmlns="http://schemas.microsoft.com/sharepoint/v3" xsi:nil="true"/>
    <Bookcaptain xmlns="5228053f-9b65-44f3-b3b5-99bcaed594d0">
      <UserInfo>
        <DisplayName/>
        <AccountId xsi:nil="true"/>
        <AccountType/>
      </UserInfo>
    </Bookcaptain>
    <Reference xmlns="5228053f-9b65-44f3-b3b5-99bcaed594d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28C452679C094D8C131642C5FD0C54" ma:contentTypeVersion="19" ma:contentTypeDescription="Create a new document." ma:contentTypeScope="" ma:versionID="e2bfa0dd66d4ffc186dbca8bd76b2273">
  <xsd:schema xmlns:xsd="http://www.w3.org/2001/XMLSchema" xmlns:xs="http://www.w3.org/2001/XMLSchema" xmlns:p="http://schemas.microsoft.com/office/2006/metadata/properties" xmlns:ns1="http://schemas.microsoft.com/sharepoint/v3" xmlns:ns2="5228053f-9b65-44f3-b3b5-99bcaed594d0" xmlns:ns3="9daaf0c2-eb36-4337-b7c7-6f2b2ab0726f" targetNamespace="http://schemas.microsoft.com/office/2006/metadata/properties" ma:root="true" ma:fieldsID="41e68ef4905da7d374b91f7f5d4082c9" ns1:_="" ns2:_="" ns3:_="">
    <xsd:import namespace="http://schemas.microsoft.com/sharepoint/v3"/>
    <xsd:import namespace="5228053f-9b65-44f3-b3b5-99bcaed594d0"/>
    <xsd:import namespace="9daaf0c2-eb36-4337-b7c7-6f2b2ab072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TOPIC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Comments" minOccurs="0"/>
                <xsd:element ref="ns2:Bookcaptain" minOccurs="0"/>
                <xsd:element ref="ns2:Referenc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8053f-9b65-44f3-b3b5-99bcaed594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688d343-e684-46db-b94f-a4cae8ed19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TOPIC" ma:index="19" nillable="true" ma:displayName="TOPIC" ma:format="Dropdown" ma:internalName="TOPIC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COPEX"/>
                        <xsd:enumeration value="RUNNING OPS"/>
                        <xsd:enumeration value="SERVICES"/>
                        <xsd:enumeration value="OTHER"/>
                        <xsd:enumeration value="COLLABORATIVE"/>
                        <xsd:enumeration value="DATA ACCESS"/>
                        <xsd:enumeration value="Choice 7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Comments" ma:index="23" nillable="true" ma:displayName="Comments" ma:description="Add complementary information, references, emails, ..." ma:format="Dropdown" ma:internalName="Comments">
      <xsd:simpleType>
        <xsd:restriction base="dms:Note">
          <xsd:maxLength value="255"/>
        </xsd:restriction>
      </xsd:simpleType>
    </xsd:element>
    <xsd:element name="Bookcaptain" ma:index="24" nillable="true" ma:displayName="Bookcaptain" ma:description="The book captain for the presentation, may be the person or the section" ma:format="Dropdown" ma:list="UserInfo" ma:SharePointGroup="0" ma:internalName="Bookcaptain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eference" ma:index="25" nillable="true" ma:displayName="Reference" ma:description="ESA Reference Number" ma:format="Dropdown" ma:internalName="Reference">
      <xsd:simpleType>
        <xsd:restriction base="dms:Text">
          <xsd:maxLength value="255"/>
        </xsd:restriction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aaf0c2-eb36-4337-b7c7-6f2b2ab0726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77cd8c4-39ce-4e83-8736-402247d98c0f}" ma:internalName="TaxCatchAll" ma:showField="CatchAllData" ma:web="9daaf0c2-eb36-4337-b7c7-6f2b2ab0726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940C50-C4CE-40EC-9E91-05D71EB15BD4}">
  <ds:schemaRefs>
    <ds:schemaRef ds:uri="34da5c7c-42ce-4f97-8e89-5ab6a0675279"/>
    <ds:schemaRef ds:uri="3b715c95-b911-42b3-8126-9e6d7eb3f0d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1C7391A-24E9-458E-ACEF-7669EE83A2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DE5FB6-CCA7-41BC-B3F8-30A71198719B}"/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Custom</PresentationFormat>
  <Slides>26</Slides>
  <Notes>1</Notes>
  <HiddenSlides>10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ECMWF Light 16:9 blue</vt:lpstr>
      <vt:lpstr>PowerPoint Presentation</vt:lpstr>
      <vt:lpstr>STAC for Datacubes</vt:lpstr>
      <vt:lpstr>STAC Extension for Templated URIs</vt:lpstr>
      <vt:lpstr>Example: Browsing a small datacube with STAC</vt:lpstr>
      <vt:lpstr>Example: Browsing a small datacube with STAC and templated URIs</vt:lpstr>
      <vt:lpstr>Behind the Scenes</vt:lpstr>
      <vt:lpstr>In Destination Earth</vt:lpstr>
      <vt:lpstr>PowerPoint Presentation</vt:lpstr>
      <vt:lpstr>Data Stores Operational Context</vt:lpstr>
      <vt:lpstr>Data Stores Design</vt:lpstr>
      <vt:lpstr>Unified Interface</vt:lpstr>
      <vt:lpstr>Data Stores Service and STAC in a nutshell</vt:lpstr>
      <vt:lpstr>PowerPoint Presentation</vt:lpstr>
      <vt:lpstr>PowerPoint Presentation</vt:lpstr>
      <vt:lpstr>DSS Catalogue Management</vt:lpstr>
      <vt:lpstr>DSS Catalogue Management</vt:lpstr>
      <vt:lpstr>STAC – DS ARCO Data Lake ( not publicly exposed )</vt:lpstr>
      <vt:lpstr>DSS STAC Catalogue</vt:lpstr>
      <vt:lpstr>STAC – DS ARCO Data Lake ( not publicly exposed )</vt:lpstr>
      <vt:lpstr>Case example: Global Atmospheric Reanalysis – ERA5</vt:lpstr>
      <vt:lpstr>Conclusion</vt:lpstr>
      <vt:lpstr>Content Management (Metadata)</vt:lpstr>
      <vt:lpstr>Data access levels</vt:lpstr>
      <vt:lpstr>CDS approach </vt:lpstr>
      <vt:lpstr>In a nutshell</vt:lpstr>
      <vt:lpstr>Challenges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 Lopez Alos</dc:creator>
  <cp:revision>1</cp:revision>
  <cp:lastPrinted>2014-11-19T12:15:44Z</cp:lastPrinted>
  <dcterms:created xsi:type="dcterms:W3CDTF">2024-05-24T16:07:42Z</dcterms:created>
  <dcterms:modified xsi:type="dcterms:W3CDTF">2025-04-16T11:47:31Z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0x010100C928C452679C094D8C131642C5FD0C54</vt:lpwstr>
  </property>
  <property fmtid="{D5CDD505-2E9C-101B-9397-08002B2CF9AE}" pid="3" name="Order">
    <vt:r8>1400</vt:r8>
  </property>
  <property fmtid="{D5CDD505-2E9C-101B-9397-08002B2CF9AE}" pid="4" name="MediaServiceImageTags">
    <vt:lpwstr/>
  </property>
</Properties>
</file>